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8"/>
  </p:notesMasterIdLst>
  <p:sldIdLst>
    <p:sldId id="256" r:id="rId2"/>
    <p:sldId id="333" r:id="rId3"/>
    <p:sldId id="330" r:id="rId4"/>
    <p:sldId id="294" r:id="rId5"/>
    <p:sldId id="349" r:id="rId6"/>
    <p:sldId id="355" r:id="rId7"/>
    <p:sldId id="347" r:id="rId8"/>
    <p:sldId id="350" r:id="rId9"/>
    <p:sldId id="353" r:id="rId10"/>
    <p:sldId id="357" r:id="rId11"/>
    <p:sldId id="354" r:id="rId12"/>
    <p:sldId id="337" r:id="rId13"/>
    <p:sldId id="358" r:id="rId14"/>
    <p:sldId id="359" r:id="rId15"/>
    <p:sldId id="360" r:id="rId16"/>
    <p:sldId id="361" r:id="rId17"/>
    <p:sldId id="309" r:id="rId18"/>
    <p:sldId id="317" r:id="rId19"/>
    <p:sldId id="343" r:id="rId20"/>
    <p:sldId id="344" r:id="rId21"/>
    <p:sldId id="345" r:id="rId22"/>
    <p:sldId id="363" r:id="rId23"/>
    <p:sldId id="362" r:id="rId24"/>
    <p:sldId id="339" r:id="rId25"/>
    <p:sldId id="364" r:id="rId26"/>
    <p:sldId id="264" r:id="rId27"/>
  </p:sldIdLst>
  <p:sldSz cx="9144000" cy="6858000" type="screen4x3"/>
  <p:notesSz cx="6858000" cy="91440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0000"/>
    <a:srgbClr val="0F94C3"/>
    <a:srgbClr val="0897CA"/>
    <a:srgbClr val="1595BD"/>
    <a:srgbClr val="DDDDDD"/>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950" autoAdjust="0"/>
    <p:restoredTop sz="92142" autoAdjust="0"/>
  </p:normalViewPr>
  <p:slideViewPr>
    <p:cSldViewPr>
      <p:cViewPr>
        <p:scale>
          <a:sx n="66" d="100"/>
          <a:sy n="66" d="100"/>
        </p:scale>
        <p:origin x="-1710" y="-132"/>
      </p:cViewPr>
      <p:guideLst>
        <p:guide orient="horz" pos="2160"/>
        <p:guide pos="2880"/>
      </p:guideLst>
    </p:cSldViewPr>
  </p:slideViewPr>
  <p:outlineViewPr>
    <p:cViewPr>
      <p:scale>
        <a:sx n="33" d="100"/>
        <a:sy n="33" d="100"/>
      </p:scale>
      <p:origin x="48" y="9259"/>
    </p:cViewPr>
  </p:outlineViewPr>
  <p:notesTextViewPr>
    <p:cViewPr>
      <p:scale>
        <a:sx n="1" d="1"/>
        <a:sy n="1" d="1"/>
      </p:scale>
      <p:origin x="0" y="0"/>
    </p:cViewPr>
  </p:notesTextViewPr>
  <p:sorterViewPr>
    <p:cViewPr>
      <p:scale>
        <a:sx n="100" d="100"/>
        <a:sy n="100" d="100"/>
      </p:scale>
      <p:origin x="0" y="1075"/>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diagrams/_rels/data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image" Target="../media/image13.jpeg"/><Relationship Id="rId4" Type="http://schemas.openxmlformats.org/officeDocument/2006/relationships/image" Target="../media/image16.jpeg"/></Relationships>
</file>

<file path=ppt/diagrams/_rels/data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image" Target="../media/image19.jpeg"/><Relationship Id="rId4" Type="http://schemas.microsoft.com/office/2007/relationships/hdphoto" Target="../media/hdphoto1.wdp"/></Relationships>
</file>

<file path=ppt/diagrams/_rels/drawing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image" Target="../media/image13.jpeg"/><Relationship Id="rId4" Type="http://schemas.openxmlformats.org/officeDocument/2006/relationships/image" Target="../media/image16.jpeg"/></Relationships>
</file>

<file path=ppt/diagrams/_rels/drawing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image" Target="../media/image19.jpeg"/><Relationship Id="rId4" Type="http://schemas.microsoft.com/office/2007/relationships/hdphoto" Target="../media/hdphoto1.wdp"/></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DDF7292-CA82-4594-8F4F-3C0E00478E3A}" type="doc">
      <dgm:prSet loTypeId="urn:microsoft.com/office/officeart/2008/layout/PictureAccentList" loCatId="list" qsTypeId="urn:microsoft.com/office/officeart/2005/8/quickstyle/simple1" qsCatId="simple" csTypeId="urn:microsoft.com/office/officeart/2005/8/colors/colorful4" csCatId="colorful" phldr="1"/>
      <dgm:spPr/>
      <dgm:t>
        <a:bodyPr/>
        <a:lstStyle/>
        <a:p>
          <a:endParaRPr lang="en-US"/>
        </a:p>
      </dgm:t>
    </dgm:pt>
    <dgm:pt modelId="{5BD1F35F-C569-4D46-A5FD-6F837092B593}">
      <dgm:prSet phldrT="[Text]" custT="1"/>
      <dgm:spPr/>
      <dgm:t>
        <a:bodyPr/>
        <a:lstStyle/>
        <a:p>
          <a:r>
            <a:rPr lang="en-US" sz="1550" dirty="0" smtClean="0"/>
            <a:t>Pain Creams</a:t>
          </a:r>
          <a:endParaRPr lang="en-US" sz="1550" dirty="0"/>
        </a:p>
      </dgm:t>
    </dgm:pt>
    <dgm:pt modelId="{1CC63916-8506-4DC3-BEA3-E10A7EBB3DB4}" type="parTrans" cxnId="{E80E326C-5466-40F3-9E03-3116476D53D9}">
      <dgm:prSet/>
      <dgm:spPr/>
      <dgm:t>
        <a:bodyPr/>
        <a:lstStyle/>
        <a:p>
          <a:endParaRPr lang="en-US"/>
        </a:p>
      </dgm:t>
    </dgm:pt>
    <dgm:pt modelId="{4919D1A9-FC43-4992-BFDD-545FDE8D1A51}" type="sibTrans" cxnId="{E80E326C-5466-40F3-9E03-3116476D53D9}">
      <dgm:prSet/>
      <dgm:spPr/>
      <dgm:t>
        <a:bodyPr/>
        <a:lstStyle/>
        <a:p>
          <a:endParaRPr lang="en-US"/>
        </a:p>
      </dgm:t>
    </dgm:pt>
    <dgm:pt modelId="{2AB1A17F-F6A6-4910-A2EF-2E7A047EAA17}">
      <dgm:prSet phldrT="[Text]" custT="1"/>
      <dgm:spPr/>
      <dgm:t>
        <a:bodyPr/>
        <a:lstStyle/>
        <a:p>
          <a:r>
            <a:rPr lang="en-US" sz="1400" dirty="0" smtClean="0"/>
            <a:t>Baclofen/cyclo/diclo/ tetracaine</a:t>
          </a:r>
          <a:endParaRPr lang="en-US" sz="1400" dirty="0"/>
        </a:p>
      </dgm:t>
    </dgm:pt>
    <dgm:pt modelId="{CB5BF65D-E664-4E47-ADD8-A01E590D3E5E}" type="parTrans" cxnId="{C5F2C9BB-B7D3-4998-AF3B-55B02F7E103F}">
      <dgm:prSet/>
      <dgm:spPr/>
      <dgm:t>
        <a:bodyPr/>
        <a:lstStyle/>
        <a:p>
          <a:endParaRPr lang="en-US"/>
        </a:p>
      </dgm:t>
    </dgm:pt>
    <dgm:pt modelId="{FCF4D01E-EA28-4A0E-95DA-7957CEBE2DF6}" type="sibTrans" cxnId="{C5F2C9BB-B7D3-4998-AF3B-55B02F7E103F}">
      <dgm:prSet/>
      <dgm:spPr/>
      <dgm:t>
        <a:bodyPr/>
        <a:lstStyle/>
        <a:p>
          <a:endParaRPr lang="en-US"/>
        </a:p>
      </dgm:t>
    </dgm:pt>
    <dgm:pt modelId="{8A6ED151-EE2C-4BAB-AD23-7D5FBD43F8E8}">
      <dgm:prSet phldrT="[Text]" custT="1"/>
      <dgm:spPr/>
      <dgm:t>
        <a:bodyPr/>
        <a:lstStyle/>
        <a:p>
          <a:r>
            <a:rPr lang="en-US" sz="1400" dirty="0" smtClean="0"/>
            <a:t>BLT Anesthetic</a:t>
          </a:r>
        </a:p>
      </dgm:t>
    </dgm:pt>
    <dgm:pt modelId="{A4B024EC-AE4D-4EDA-9130-8EB0323BDF77}" type="parTrans" cxnId="{CE0D6C98-B922-437D-967B-4EE177E810BE}">
      <dgm:prSet/>
      <dgm:spPr/>
      <dgm:t>
        <a:bodyPr/>
        <a:lstStyle/>
        <a:p>
          <a:endParaRPr lang="en-US"/>
        </a:p>
      </dgm:t>
    </dgm:pt>
    <dgm:pt modelId="{A0B90E16-C8EA-4570-A94F-1CB4963381E1}" type="sibTrans" cxnId="{CE0D6C98-B922-437D-967B-4EE177E810BE}">
      <dgm:prSet/>
      <dgm:spPr/>
      <dgm:t>
        <a:bodyPr/>
        <a:lstStyle/>
        <a:p>
          <a:endParaRPr lang="en-US"/>
        </a:p>
      </dgm:t>
    </dgm:pt>
    <dgm:pt modelId="{2C91F1F6-FEEA-425C-8F84-9FE636823320}">
      <dgm:prSet phldrT="[Text]" custT="1"/>
      <dgm:spPr/>
      <dgm:t>
        <a:bodyPr/>
        <a:lstStyle/>
        <a:p>
          <a:r>
            <a:rPr lang="en-US" sz="1400" dirty="0" smtClean="0"/>
            <a:t>Benzocaine/lidocaine/ tetracaine</a:t>
          </a:r>
          <a:endParaRPr lang="en-US" sz="1400" dirty="0"/>
        </a:p>
      </dgm:t>
    </dgm:pt>
    <dgm:pt modelId="{53A42815-D857-4645-9FA5-8142CE074AD4}" type="parTrans" cxnId="{5A1AE351-E378-4A92-BE75-C740CF5A9E44}">
      <dgm:prSet/>
      <dgm:spPr/>
      <dgm:t>
        <a:bodyPr/>
        <a:lstStyle/>
        <a:p>
          <a:endParaRPr lang="en-US"/>
        </a:p>
      </dgm:t>
    </dgm:pt>
    <dgm:pt modelId="{F653F0BA-A824-401B-9FF5-36E1F49A9722}" type="sibTrans" cxnId="{5A1AE351-E378-4A92-BE75-C740CF5A9E44}">
      <dgm:prSet/>
      <dgm:spPr/>
      <dgm:t>
        <a:bodyPr/>
        <a:lstStyle/>
        <a:p>
          <a:endParaRPr lang="en-US"/>
        </a:p>
      </dgm:t>
    </dgm:pt>
    <dgm:pt modelId="{BED986CE-77F6-48A5-BE15-DE2CDB3227AF}">
      <dgm:prSet phldrT="[Text]" custT="1"/>
      <dgm:spPr/>
      <dgm:t>
        <a:bodyPr/>
        <a:lstStyle/>
        <a:p>
          <a:r>
            <a:rPr lang="en-US" sz="1400" dirty="0" smtClean="0"/>
            <a:t>Ketoprofen/Bupivacaine/ Gabapentin/Lipoderm</a:t>
          </a:r>
          <a:endParaRPr lang="en-US" sz="1400" dirty="0"/>
        </a:p>
      </dgm:t>
    </dgm:pt>
    <dgm:pt modelId="{DA23CA46-9AE5-4B83-AFD6-56E64976C415}" type="parTrans" cxnId="{619DC54F-09E8-47B2-88F7-B7EA7424D373}">
      <dgm:prSet/>
      <dgm:spPr/>
      <dgm:t>
        <a:bodyPr/>
        <a:lstStyle/>
        <a:p>
          <a:endParaRPr lang="en-US"/>
        </a:p>
      </dgm:t>
    </dgm:pt>
    <dgm:pt modelId="{6EBCB6A1-46F5-4EB1-8C82-34B186E88D1E}" type="sibTrans" cxnId="{619DC54F-09E8-47B2-88F7-B7EA7424D373}">
      <dgm:prSet/>
      <dgm:spPr/>
      <dgm:t>
        <a:bodyPr/>
        <a:lstStyle/>
        <a:p>
          <a:endParaRPr lang="en-US"/>
        </a:p>
      </dgm:t>
    </dgm:pt>
    <dgm:pt modelId="{36962AC9-1DBE-4025-A6DA-13EB848C996F}">
      <dgm:prSet phldrT="[Text]" custT="1"/>
      <dgm:spPr/>
      <dgm:t>
        <a:bodyPr/>
        <a:lstStyle/>
        <a:p>
          <a:r>
            <a:rPr lang="en-US" sz="1400" dirty="0" smtClean="0"/>
            <a:t>Meloxicam/Topiramate/ Lidocaine/Tramadol</a:t>
          </a:r>
          <a:endParaRPr lang="en-US" sz="1400" dirty="0"/>
        </a:p>
      </dgm:t>
    </dgm:pt>
    <dgm:pt modelId="{649044C5-C4E8-4E17-B5DB-B4CFACA55A34}" type="parTrans" cxnId="{449F9FD3-B3D3-4A28-ADE1-3821AD78DB7D}">
      <dgm:prSet/>
      <dgm:spPr/>
      <dgm:t>
        <a:bodyPr/>
        <a:lstStyle/>
        <a:p>
          <a:endParaRPr lang="en-US"/>
        </a:p>
      </dgm:t>
    </dgm:pt>
    <dgm:pt modelId="{3C63D095-CBE4-446C-AF34-FE0C3C6BA5C4}" type="sibTrans" cxnId="{449F9FD3-B3D3-4A28-ADE1-3821AD78DB7D}">
      <dgm:prSet/>
      <dgm:spPr/>
      <dgm:t>
        <a:bodyPr/>
        <a:lstStyle/>
        <a:p>
          <a:endParaRPr lang="en-US"/>
        </a:p>
      </dgm:t>
    </dgm:pt>
    <dgm:pt modelId="{D3A33EC3-DAD3-44A7-8ED4-BD5DC9BD5BA8}" type="pres">
      <dgm:prSet presAssocID="{3DDF7292-CA82-4594-8F4F-3C0E00478E3A}" presName="layout" presStyleCnt="0">
        <dgm:presLayoutVars>
          <dgm:chMax/>
          <dgm:chPref/>
          <dgm:dir/>
          <dgm:animOne val="branch"/>
          <dgm:animLvl val="lvl"/>
          <dgm:resizeHandles/>
        </dgm:presLayoutVars>
      </dgm:prSet>
      <dgm:spPr/>
      <dgm:t>
        <a:bodyPr/>
        <a:lstStyle/>
        <a:p>
          <a:endParaRPr lang="en-US"/>
        </a:p>
      </dgm:t>
    </dgm:pt>
    <dgm:pt modelId="{791E603E-4EA7-4EE5-871E-27C7FA88308B}" type="pres">
      <dgm:prSet presAssocID="{5BD1F35F-C569-4D46-A5FD-6F837092B593}" presName="root" presStyleCnt="0">
        <dgm:presLayoutVars>
          <dgm:chMax/>
          <dgm:chPref val="4"/>
        </dgm:presLayoutVars>
      </dgm:prSet>
      <dgm:spPr/>
    </dgm:pt>
    <dgm:pt modelId="{676CD157-F7DE-4D8E-8234-429FCB3ACED5}" type="pres">
      <dgm:prSet presAssocID="{5BD1F35F-C569-4D46-A5FD-6F837092B593}" presName="rootComposite" presStyleCnt="0">
        <dgm:presLayoutVars/>
      </dgm:prSet>
      <dgm:spPr/>
    </dgm:pt>
    <dgm:pt modelId="{87B6C47C-8D1E-48C4-A5BF-40B0A74CEBF3}" type="pres">
      <dgm:prSet presAssocID="{5BD1F35F-C569-4D46-A5FD-6F837092B593}" presName="rootText" presStyleLbl="node0" presStyleIdx="0" presStyleCnt="1">
        <dgm:presLayoutVars>
          <dgm:chMax/>
          <dgm:chPref val="4"/>
        </dgm:presLayoutVars>
      </dgm:prSet>
      <dgm:spPr/>
      <dgm:t>
        <a:bodyPr/>
        <a:lstStyle/>
        <a:p>
          <a:endParaRPr lang="en-US"/>
        </a:p>
      </dgm:t>
    </dgm:pt>
    <dgm:pt modelId="{988606A8-B7DF-431C-849A-06ECDFB71C92}" type="pres">
      <dgm:prSet presAssocID="{5BD1F35F-C569-4D46-A5FD-6F837092B593}" presName="childShape" presStyleCnt="0">
        <dgm:presLayoutVars>
          <dgm:chMax val="0"/>
          <dgm:chPref val="0"/>
        </dgm:presLayoutVars>
      </dgm:prSet>
      <dgm:spPr/>
    </dgm:pt>
    <dgm:pt modelId="{CB95126F-43B2-4C8A-A67A-7B8921FF91D6}" type="pres">
      <dgm:prSet presAssocID="{2AB1A17F-F6A6-4910-A2EF-2E7A047EAA17}" presName="childComposite" presStyleCnt="0">
        <dgm:presLayoutVars>
          <dgm:chMax val="0"/>
          <dgm:chPref val="0"/>
        </dgm:presLayoutVars>
      </dgm:prSet>
      <dgm:spPr/>
    </dgm:pt>
    <dgm:pt modelId="{798460BB-7CA2-4D8D-9D4D-DEBA6361A643}" type="pres">
      <dgm:prSet presAssocID="{2AB1A17F-F6A6-4910-A2EF-2E7A047EAA17}" presName="Image" presStyleLbl="node1" presStyleIdx="0" presStyleCnt="5"/>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17000" r="-17000"/>
          </a:stretch>
        </a:blipFill>
      </dgm:spPr>
      <dgm:t>
        <a:bodyPr/>
        <a:lstStyle/>
        <a:p>
          <a:endParaRPr lang="en-US"/>
        </a:p>
      </dgm:t>
    </dgm:pt>
    <dgm:pt modelId="{55A40DBC-9E94-4233-8F88-861FD39D5C80}" type="pres">
      <dgm:prSet presAssocID="{2AB1A17F-F6A6-4910-A2EF-2E7A047EAA17}" presName="childText" presStyleLbl="lnNode1" presStyleIdx="0" presStyleCnt="5">
        <dgm:presLayoutVars>
          <dgm:chMax val="0"/>
          <dgm:chPref val="0"/>
          <dgm:bulletEnabled val="1"/>
        </dgm:presLayoutVars>
      </dgm:prSet>
      <dgm:spPr/>
      <dgm:t>
        <a:bodyPr/>
        <a:lstStyle/>
        <a:p>
          <a:endParaRPr lang="en-US"/>
        </a:p>
      </dgm:t>
    </dgm:pt>
    <dgm:pt modelId="{2A36A9A0-2E48-43A0-A876-86AF93A357E6}" type="pres">
      <dgm:prSet presAssocID="{8A6ED151-EE2C-4BAB-AD23-7D5FBD43F8E8}" presName="childComposite" presStyleCnt="0">
        <dgm:presLayoutVars>
          <dgm:chMax val="0"/>
          <dgm:chPref val="0"/>
        </dgm:presLayoutVars>
      </dgm:prSet>
      <dgm:spPr/>
    </dgm:pt>
    <dgm:pt modelId="{661256E4-0896-4DBA-83D0-1A313A0BEC8F}" type="pres">
      <dgm:prSet presAssocID="{8A6ED151-EE2C-4BAB-AD23-7D5FBD43F8E8}" presName="Image" presStyleLbl="node1" presStyleIdx="1" presStyleCnt="5"/>
      <dgm:spPr>
        <a:blipFill>
          <a:blip xmlns:r="http://schemas.openxmlformats.org/officeDocument/2006/relationships" r:embed="rId2" cstate="print">
            <a:extLst>
              <a:ext uri="{28A0092B-C50C-407E-A947-70E740481C1C}">
                <a14:useLocalDpi xmlns:a14="http://schemas.microsoft.com/office/drawing/2010/main" val="0"/>
              </a:ext>
            </a:extLst>
          </a:blip>
          <a:srcRect/>
          <a:stretch>
            <a:fillRect l="-17000" r="-17000"/>
          </a:stretch>
        </a:blipFill>
      </dgm:spPr>
      <dgm:t>
        <a:bodyPr/>
        <a:lstStyle/>
        <a:p>
          <a:endParaRPr lang="en-US"/>
        </a:p>
      </dgm:t>
    </dgm:pt>
    <dgm:pt modelId="{0980EEDD-C6DB-4FCB-B806-242EEA9565D3}" type="pres">
      <dgm:prSet presAssocID="{8A6ED151-EE2C-4BAB-AD23-7D5FBD43F8E8}" presName="childText" presStyleLbl="lnNode1" presStyleIdx="1" presStyleCnt="5">
        <dgm:presLayoutVars>
          <dgm:chMax val="0"/>
          <dgm:chPref val="0"/>
          <dgm:bulletEnabled val="1"/>
        </dgm:presLayoutVars>
      </dgm:prSet>
      <dgm:spPr/>
      <dgm:t>
        <a:bodyPr/>
        <a:lstStyle/>
        <a:p>
          <a:endParaRPr lang="en-US"/>
        </a:p>
      </dgm:t>
    </dgm:pt>
    <dgm:pt modelId="{77515702-A319-49D4-A924-59628029FA99}" type="pres">
      <dgm:prSet presAssocID="{2C91F1F6-FEEA-425C-8F84-9FE636823320}" presName="childComposite" presStyleCnt="0">
        <dgm:presLayoutVars>
          <dgm:chMax val="0"/>
          <dgm:chPref val="0"/>
        </dgm:presLayoutVars>
      </dgm:prSet>
      <dgm:spPr/>
    </dgm:pt>
    <dgm:pt modelId="{6969B5EF-D571-4D21-AA32-4FE9E937614E}" type="pres">
      <dgm:prSet presAssocID="{2C91F1F6-FEEA-425C-8F84-9FE636823320}" presName="Image" presStyleLbl="node1" presStyleIdx="2" presStyleCnt="5"/>
      <dgm:spPr>
        <a:blipFill>
          <a:blip xmlns:r="http://schemas.openxmlformats.org/officeDocument/2006/relationships" r:embed="rId3" cstate="print">
            <a:extLst>
              <a:ext uri="{28A0092B-C50C-407E-A947-70E740481C1C}">
                <a14:useLocalDpi xmlns:a14="http://schemas.microsoft.com/office/drawing/2010/main" val="0"/>
              </a:ext>
            </a:extLst>
          </a:blip>
          <a:srcRect/>
          <a:stretch>
            <a:fillRect l="-17000" r="-17000"/>
          </a:stretch>
        </a:blipFill>
      </dgm:spPr>
      <dgm:t>
        <a:bodyPr/>
        <a:lstStyle/>
        <a:p>
          <a:endParaRPr lang="en-US"/>
        </a:p>
      </dgm:t>
    </dgm:pt>
    <dgm:pt modelId="{B9050791-7771-4E51-BC5B-92DD5342A2F9}" type="pres">
      <dgm:prSet presAssocID="{2C91F1F6-FEEA-425C-8F84-9FE636823320}" presName="childText" presStyleLbl="lnNode1" presStyleIdx="2" presStyleCnt="5">
        <dgm:presLayoutVars>
          <dgm:chMax val="0"/>
          <dgm:chPref val="0"/>
          <dgm:bulletEnabled val="1"/>
        </dgm:presLayoutVars>
      </dgm:prSet>
      <dgm:spPr/>
      <dgm:t>
        <a:bodyPr/>
        <a:lstStyle/>
        <a:p>
          <a:endParaRPr lang="en-US"/>
        </a:p>
      </dgm:t>
    </dgm:pt>
    <dgm:pt modelId="{290EA782-F196-47ED-858D-8D4F9B9A0570}" type="pres">
      <dgm:prSet presAssocID="{BED986CE-77F6-48A5-BE15-DE2CDB3227AF}" presName="childComposite" presStyleCnt="0">
        <dgm:presLayoutVars>
          <dgm:chMax val="0"/>
          <dgm:chPref val="0"/>
        </dgm:presLayoutVars>
      </dgm:prSet>
      <dgm:spPr/>
    </dgm:pt>
    <dgm:pt modelId="{2034D32B-0A91-4035-A97B-A3B9EE9E1C24}" type="pres">
      <dgm:prSet presAssocID="{BED986CE-77F6-48A5-BE15-DE2CDB3227AF}" presName="Image" presStyleLbl="node1" presStyleIdx="3" presStyleCnt="5"/>
      <dgm:spPr>
        <a:blipFill>
          <a:blip xmlns:r="http://schemas.openxmlformats.org/officeDocument/2006/relationships" r:embed="rId4" cstate="print">
            <a:extLst>
              <a:ext uri="{28A0092B-C50C-407E-A947-70E740481C1C}">
                <a14:useLocalDpi xmlns:a14="http://schemas.microsoft.com/office/drawing/2010/main" val="0"/>
              </a:ext>
            </a:extLst>
          </a:blip>
          <a:srcRect/>
          <a:stretch>
            <a:fillRect l="-17000" r="-17000"/>
          </a:stretch>
        </a:blipFill>
      </dgm:spPr>
      <dgm:t>
        <a:bodyPr/>
        <a:lstStyle/>
        <a:p>
          <a:endParaRPr lang="en-US"/>
        </a:p>
      </dgm:t>
    </dgm:pt>
    <dgm:pt modelId="{EF97EE49-58F3-40A3-9B6A-B84B1D24E98B}" type="pres">
      <dgm:prSet presAssocID="{BED986CE-77F6-48A5-BE15-DE2CDB3227AF}" presName="childText" presStyleLbl="lnNode1" presStyleIdx="3" presStyleCnt="5">
        <dgm:presLayoutVars>
          <dgm:chMax val="0"/>
          <dgm:chPref val="0"/>
          <dgm:bulletEnabled val="1"/>
        </dgm:presLayoutVars>
      </dgm:prSet>
      <dgm:spPr/>
      <dgm:t>
        <a:bodyPr/>
        <a:lstStyle/>
        <a:p>
          <a:endParaRPr lang="en-US"/>
        </a:p>
      </dgm:t>
    </dgm:pt>
    <dgm:pt modelId="{C90F7A36-A208-4EDF-AE84-FE3B0624EFAA}" type="pres">
      <dgm:prSet presAssocID="{36962AC9-1DBE-4025-A6DA-13EB848C996F}" presName="childComposite" presStyleCnt="0">
        <dgm:presLayoutVars>
          <dgm:chMax val="0"/>
          <dgm:chPref val="0"/>
        </dgm:presLayoutVars>
      </dgm:prSet>
      <dgm:spPr/>
    </dgm:pt>
    <dgm:pt modelId="{978BE475-12EC-426D-B7A8-94285EDE2844}" type="pres">
      <dgm:prSet presAssocID="{36962AC9-1DBE-4025-A6DA-13EB848C996F}" presName="Image" presStyleLbl="node1" presStyleIdx="4" presStyleCnt="5"/>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17000" r="-17000"/>
          </a:stretch>
        </a:blipFill>
      </dgm:spPr>
      <dgm:t>
        <a:bodyPr/>
        <a:lstStyle/>
        <a:p>
          <a:endParaRPr lang="en-US"/>
        </a:p>
      </dgm:t>
    </dgm:pt>
    <dgm:pt modelId="{3DE612EC-6808-449A-BDB1-7C499AC6F219}" type="pres">
      <dgm:prSet presAssocID="{36962AC9-1DBE-4025-A6DA-13EB848C996F}" presName="childText" presStyleLbl="lnNode1" presStyleIdx="4" presStyleCnt="5">
        <dgm:presLayoutVars>
          <dgm:chMax val="0"/>
          <dgm:chPref val="0"/>
          <dgm:bulletEnabled val="1"/>
        </dgm:presLayoutVars>
      </dgm:prSet>
      <dgm:spPr/>
      <dgm:t>
        <a:bodyPr/>
        <a:lstStyle/>
        <a:p>
          <a:endParaRPr lang="en-US"/>
        </a:p>
      </dgm:t>
    </dgm:pt>
  </dgm:ptLst>
  <dgm:cxnLst>
    <dgm:cxn modelId="{298DF00C-251F-46FE-8D7E-DDAC9A6CB8F7}" type="presOf" srcId="{5BD1F35F-C569-4D46-A5FD-6F837092B593}" destId="{87B6C47C-8D1E-48C4-A5BF-40B0A74CEBF3}" srcOrd="0" destOrd="0" presId="urn:microsoft.com/office/officeart/2008/layout/PictureAccentList"/>
    <dgm:cxn modelId="{8BD9F3F2-E941-49E7-9774-0C462566CA96}" type="presOf" srcId="{2AB1A17F-F6A6-4910-A2EF-2E7A047EAA17}" destId="{55A40DBC-9E94-4233-8F88-861FD39D5C80}" srcOrd="0" destOrd="0" presId="urn:microsoft.com/office/officeart/2008/layout/PictureAccentList"/>
    <dgm:cxn modelId="{EE790EE4-6518-4791-8820-319D35E27F2C}" type="presOf" srcId="{BED986CE-77F6-48A5-BE15-DE2CDB3227AF}" destId="{EF97EE49-58F3-40A3-9B6A-B84B1D24E98B}" srcOrd="0" destOrd="0" presId="urn:microsoft.com/office/officeart/2008/layout/PictureAccentList"/>
    <dgm:cxn modelId="{F9049B49-6516-4C86-9486-AA0FA1E61C9E}" type="presOf" srcId="{8A6ED151-EE2C-4BAB-AD23-7D5FBD43F8E8}" destId="{0980EEDD-C6DB-4FCB-B806-242EEA9565D3}" srcOrd="0" destOrd="0" presId="urn:microsoft.com/office/officeart/2008/layout/PictureAccentList"/>
    <dgm:cxn modelId="{2D01D928-340D-4366-8B6E-B03CC7E1645C}" type="presOf" srcId="{3DDF7292-CA82-4594-8F4F-3C0E00478E3A}" destId="{D3A33EC3-DAD3-44A7-8ED4-BD5DC9BD5BA8}" srcOrd="0" destOrd="0" presId="urn:microsoft.com/office/officeart/2008/layout/PictureAccentList"/>
    <dgm:cxn modelId="{C5F2C9BB-B7D3-4998-AF3B-55B02F7E103F}" srcId="{5BD1F35F-C569-4D46-A5FD-6F837092B593}" destId="{2AB1A17F-F6A6-4910-A2EF-2E7A047EAA17}" srcOrd="0" destOrd="0" parTransId="{CB5BF65D-E664-4E47-ADD8-A01E590D3E5E}" sibTransId="{FCF4D01E-EA28-4A0E-95DA-7957CEBE2DF6}"/>
    <dgm:cxn modelId="{B40BEFAC-B8BE-4583-B7E7-9AF9438F1312}" type="presOf" srcId="{2C91F1F6-FEEA-425C-8F84-9FE636823320}" destId="{B9050791-7771-4E51-BC5B-92DD5342A2F9}" srcOrd="0" destOrd="0" presId="urn:microsoft.com/office/officeart/2008/layout/PictureAccentList"/>
    <dgm:cxn modelId="{449F9FD3-B3D3-4A28-ADE1-3821AD78DB7D}" srcId="{5BD1F35F-C569-4D46-A5FD-6F837092B593}" destId="{36962AC9-1DBE-4025-A6DA-13EB848C996F}" srcOrd="4" destOrd="0" parTransId="{649044C5-C4E8-4E17-B5DB-B4CFACA55A34}" sibTransId="{3C63D095-CBE4-446C-AF34-FE0C3C6BA5C4}"/>
    <dgm:cxn modelId="{619DC54F-09E8-47B2-88F7-B7EA7424D373}" srcId="{5BD1F35F-C569-4D46-A5FD-6F837092B593}" destId="{BED986CE-77F6-48A5-BE15-DE2CDB3227AF}" srcOrd="3" destOrd="0" parTransId="{DA23CA46-9AE5-4B83-AFD6-56E64976C415}" sibTransId="{6EBCB6A1-46F5-4EB1-8C82-34B186E88D1E}"/>
    <dgm:cxn modelId="{5A1AE351-E378-4A92-BE75-C740CF5A9E44}" srcId="{5BD1F35F-C569-4D46-A5FD-6F837092B593}" destId="{2C91F1F6-FEEA-425C-8F84-9FE636823320}" srcOrd="2" destOrd="0" parTransId="{53A42815-D857-4645-9FA5-8142CE074AD4}" sibTransId="{F653F0BA-A824-401B-9FF5-36E1F49A9722}"/>
    <dgm:cxn modelId="{E80E326C-5466-40F3-9E03-3116476D53D9}" srcId="{3DDF7292-CA82-4594-8F4F-3C0E00478E3A}" destId="{5BD1F35F-C569-4D46-A5FD-6F837092B593}" srcOrd="0" destOrd="0" parTransId="{1CC63916-8506-4DC3-BEA3-E10A7EBB3DB4}" sibTransId="{4919D1A9-FC43-4992-BFDD-545FDE8D1A51}"/>
    <dgm:cxn modelId="{B9959822-3F56-4858-9CF0-4EB759BED4E4}" type="presOf" srcId="{36962AC9-1DBE-4025-A6DA-13EB848C996F}" destId="{3DE612EC-6808-449A-BDB1-7C499AC6F219}" srcOrd="0" destOrd="0" presId="urn:microsoft.com/office/officeart/2008/layout/PictureAccentList"/>
    <dgm:cxn modelId="{CE0D6C98-B922-437D-967B-4EE177E810BE}" srcId="{5BD1F35F-C569-4D46-A5FD-6F837092B593}" destId="{8A6ED151-EE2C-4BAB-AD23-7D5FBD43F8E8}" srcOrd="1" destOrd="0" parTransId="{A4B024EC-AE4D-4EDA-9130-8EB0323BDF77}" sibTransId="{A0B90E16-C8EA-4570-A94F-1CB4963381E1}"/>
    <dgm:cxn modelId="{3EF7C5A2-183B-4147-A392-9F37E864387C}" type="presParOf" srcId="{D3A33EC3-DAD3-44A7-8ED4-BD5DC9BD5BA8}" destId="{791E603E-4EA7-4EE5-871E-27C7FA88308B}" srcOrd="0" destOrd="0" presId="urn:microsoft.com/office/officeart/2008/layout/PictureAccentList"/>
    <dgm:cxn modelId="{01B51FF2-1DF3-4B0E-BBE8-FAC32264D68F}" type="presParOf" srcId="{791E603E-4EA7-4EE5-871E-27C7FA88308B}" destId="{676CD157-F7DE-4D8E-8234-429FCB3ACED5}" srcOrd="0" destOrd="0" presId="urn:microsoft.com/office/officeart/2008/layout/PictureAccentList"/>
    <dgm:cxn modelId="{285ABF56-E108-474B-8887-DBA97F6084C0}" type="presParOf" srcId="{676CD157-F7DE-4D8E-8234-429FCB3ACED5}" destId="{87B6C47C-8D1E-48C4-A5BF-40B0A74CEBF3}" srcOrd="0" destOrd="0" presId="urn:microsoft.com/office/officeart/2008/layout/PictureAccentList"/>
    <dgm:cxn modelId="{97536538-E44C-4DA2-9190-EA4663889DAF}" type="presParOf" srcId="{791E603E-4EA7-4EE5-871E-27C7FA88308B}" destId="{988606A8-B7DF-431C-849A-06ECDFB71C92}" srcOrd="1" destOrd="0" presId="urn:microsoft.com/office/officeart/2008/layout/PictureAccentList"/>
    <dgm:cxn modelId="{5B74C4C6-8067-4FAC-B5CB-5C5078150383}" type="presParOf" srcId="{988606A8-B7DF-431C-849A-06ECDFB71C92}" destId="{CB95126F-43B2-4C8A-A67A-7B8921FF91D6}" srcOrd="0" destOrd="0" presId="urn:microsoft.com/office/officeart/2008/layout/PictureAccentList"/>
    <dgm:cxn modelId="{B6AE9F6A-6507-463E-989C-C780ADDE6E0A}" type="presParOf" srcId="{CB95126F-43B2-4C8A-A67A-7B8921FF91D6}" destId="{798460BB-7CA2-4D8D-9D4D-DEBA6361A643}" srcOrd="0" destOrd="0" presId="urn:microsoft.com/office/officeart/2008/layout/PictureAccentList"/>
    <dgm:cxn modelId="{FD05ADA7-9318-478D-9DF6-5463B7524F01}" type="presParOf" srcId="{CB95126F-43B2-4C8A-A67A-7B8921FF91D6}" destId="{55A40DBC-9E94-4233-8F88-861FD39D5C80}" srcOrd="1" destOrd="0" presId="urn:microsoft.com/office/officeart/2008/layout/PictureAccentList"/>
    <dgm:cxn modelId="{4D7E8A70-4A84-4ABF-827E-EA47E27F2FFF}" type="presParOf" srcId="{988606A8-B7DF-431C-849A-06ECDFB71C92}" destId="{2A36A9A0-2E48-43A0-A876-86AF93A357E6}" srcOrd="1" destOrd="0" presId="urn:microsoft.com/office/officeart/2008/layout/PictureAccentList"/>
    <dgm:cxn modelId="{E1A6F279-B70F-4A5D-9514-8AF8B07B8A0F}" type="presParOf" srcId="{2A36A9A0-2E48-43A0-A876-86AF93A357E6}" destId="{661256E4-0896-4DBA-83D0-1A313A0BEC8F}" srcOrd="0" destOrd="0" presId="urn:microsoft.com/office/officeart/2008/layout/PictureAccentList"/>
    <dgm:cxn modelId="{2D38090B-45A8-4AB2-919F-9337C5AE8E65}" type="presParOf" srcId="{2A36A9A0-2E48-43A0-A876-86AF93A357E6}" destId="{0980EEDD-C6DB-4FCB-B806-242EEA9565D3}" srcOrd="1" destOrd="0" presId="urn:microsoft.com/office/officeart/2008/layout/PictureAccentList"/>
    <dgm:cxn modelId="{2DD67A53-BAC6-4EAE-B6C1-37594EA98C0F}" type="presParOf" srcId="{988606A8-B7DF-431C-849A-06ECDFB71C92}" destId="{77515702-A319-49D4-A924-59628029FA99}" srcOrd="2" destOrd="0" presId="urn:microsoft.com/office/officeart/2008/layout/PictureAccentList"/>
    <dgm:cxn modelId="{9C65D425-4D46-4B41-A771-2C5268AF13D3}" type="presParOf" srcId="{77515702-A319-49D4-A924-59628029FA99}" destId="{6969B5EF-D571-4D21-AA32-4FE9E937614E}" srcOrd="0" destOrd="0" presId="urn:microsoft.com/office/officeart/2008/layout/PictureAccentList"/>
    <dgm:cxn modelId="{DBDC2AD2-0BEA-4EA2-9C1F-7846CAEAD92D}" type="presParOf" srcId="{77515702-A319-49D4-A924-59628029FA99}" destId="{B9050791-7771-4E51-BC5B-92DD5342A2F9}" srcOrd="1" destOrd="0" presId="urn:microsoft.com/office/officeart/2008/layout/PictureAccentList"/>
    <dgm:cxn modelId="{AC0601AF-BA75-425E-A514-475606554671}" type="presParOf" srcId="{988606A8-B7DF-431C-849A-06ECDFB71C92}" destId="{290EA782-F196-47ED-858D-8D4F9B9A0570}" srcOrd="3" destOrd="0" presId="urn:microsoft.com/office/officeart/2008/layout/PictureAccentList"/>
    <dgm:cxn modelId="{83FE1FE9-D163-4D4B-A905-0917029D3B6A}" type="presParOf" srcId="{290EA782-F196-47ED-858D-8D4F9B9A0570}" destId="{2034D32B-0A91-4035-A97B-A3B9EE9E1C24}" srcOrd="0" destOrd="0" presId="urn:microsoft.com/office/officeart/2008/layout/PictureAccentList"/>
    <dgm:cxn modelId="{0BCD3CDA-632C-4951-9F10-DE2804E07EAB}" type="presParOf" srcId="{290EA782-F196-47ED-858D-8D4F9B9A0570}" destId="{EF97EE49-58F3-40A3-9B6A-B84B1D24E98B}" srcOrd="1" destOrd="0" presId="urn:microsoft.com/office/officeart/2008/layout/PictureAccentList"/>
    <dgm:cxn modelId="{7681AE79-D67E-4FA6-8496-159442F8FF83}" type="presParOf" srcId="{988606A8-B7DF-431C-849A-06ECDFB71C92}" destId="{C90F7A36-A208-4EDF-AE84-FE3B0624EFAA}" srcOrd="4" destOrd="0" presId="urn:microsoft.com/office/officeart/2008/layout/PictureAccentList"/>
    <dgm:cxn modelId="{37F17D11-00A1-4FF1-A22F-EB28375A23C6}" type="presParOf" srcId="{C90F7A36-A208-4EDF-AE84-FE3B0624EFAA}" destId="{978BE475-12EC-426D-B7A8-94285EDE2844}" srcOrd="0" destOrd="0" presId="urn:microsoft.com/office/officeart/2008/layout/PictureAccentList"/>
    <dgm:cxn modelId="{56AD0B90-92D3-4F2C-ACC5-36425C8E7F84}" type="presParOf" srcId="{C90F7A36-A208-4EDF-AE84-FE3B0624EFAA}" destId="{3DE612EC-6808-449A-BDB1-7C499AC6F219}" srcOrd="1" destOrd="0" presId="urn:microsoft.com/office/officeart/2008/layout/PictureAccent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DDF7292-CA82-4594-8F4F-3C0E00478E3A}" type="doc">
      <dgm:prSet loTypeId="urn:microsoft.com/office/officeart/2008/layout/PictureAccentList" loCatId="list" qsTypeId="urn:microsoft.com/office/officeart/2005/8/quickstyle/simple1" qsCatId="simple" csTypeId="urn:microsoft.com/office/officeart/2005/8/colors/colorful4" csCatId="colorful" phldr="1"/>
      <dgm:spPr/>
      <dgm:t>
        <a:bodyPr/>
        <a:lstStyle/>
        <a:p>
          <a:endParaRPr lang="en-US"/>
        </a:p>
      </dgm:t>
    </dgm:pt>
    <dgm:pt modelId="{5BD1F35F-C569-4D46-A5FD-6F837092B593}">
      <dgm:prSet phldrT="[Text]" custT="1"/>
      <dgm:spPr/>
      <dgm:t>
        <a:bodyPr/>
        <a:lstStyle/>
        <a:p>
          <a:r>
            <a:rPr lang="en-US" sz="1550" dirty="0" smtClean="0"/>
            <a:t>Hormone creams</a:t>
          </a:r>
          <a:endParaRPr lang="en-US" sz="1550" dirty="0"/>
        </a:p>
      </dgm:t>
    </dgm:pt>
    <dgm:pt modelId="{1CC63916-8506-4DC3-BEA3-E10A7EBB3DB4}" type="parTrans" cxnId="{E80E326C-5466-40F3-9E03-3116476D53D9}">
      <dgm:prSet/>
      <dgm:spPr/>
      <dgm:t>
        <a:bodyPr/>
        <a:lstStyle/>
        <a:p>
          <a:endParaRPr lang="en-US"/>
        </a:p>
      </dgm:t>
    </dgm:pt>
    <dgm:pt modelId="{4919D1A9-FC43-4992-BFDD-545FDE8D1A51}" type="sibTrans" cxnId="{E80E326C-5466-40F3-9E03-3116476D53D9}">
      <dgm:prSet/>
      <dgm:spPr/>
      <dgm:t>
        <a:bodyPr/>
        <a:lstStyle/>
        <a:p>
          <a:endParaRPr lang="en-US"/>
        </a:p>
      </dgm:t>
    </dgm:pt>
    <dgm:pt modelId="{2AB1A17F-F6A6-4910-A2EF-2E7A047EAA17}">
      <dgm:prSet phldrT="[Text]" custT="1"/>
      <dgm:spPr/>
      <dgm:t>
        <a:bodyPr/>
        <a:lstStyle/>
        <a:p>
          <a:r>
            <a:rPr lang="en-US" sz="1400" dirty="0" smtClean="0"/>
            <a:t>Testosterone</a:t>
          </a:r>
          <a:endParaRPr lang="en-US" sz="1400" dirty="0"/>
        </a:p>
      </dgm:t>
    </dgm:pt>
    <dgm:pt modelId="{CB5BF65D-E664-4E47-ADD8-A01E590D3E5E}" type="parTrans" cxnId="{C5F2C9BB-B7D3-4998-AF3B-55B02F7E103F}">
      <dgm:prSet/>
      <dgm:spPr/>
      <dgm:t>
        <a:bodyPr/>
        <a:lstStyle/>
        <a:p>
          <a:endParaRPr lang="en-US"/>
        </a:p>
      </dgm:t>
    </dgm:pt>
    <dgm:pt modelId="{FCF4D01E-EA28-4A0E-95DA-7957CEBE2DF6}" type="sibTrans" cxnId="{C5F2C9BB-B7D3-4998-AF3B-55B02F7E103F}">
      <dgm:prSet/>
      <dgm:spPr/>
      <dgm:t>
        <a:bodyPr/>
        <a:lstStyle/>
        <a:p>
          <a:endParaRPr lang="en-US"/>
        </a:p>
      </dgm:t>
    </dgm:pt>
    <dgm:pt modelId="{8A6ED151-EE2C-4BAB-AD23-7D5FBD43F8E8}">
      <dgm:prSet phldrT="[Text]" custT="1"/>
      <dgm:spPr/>
      <dgm:t>
        <a:bodyPr/>
        <a:lstStyle/>
        <a:p>
          <a:r>
            <a:rPr lang="en-US" sz="1400" dirty="0" smtClean="0"/>
            <a:t>Progesterone</a:t>
          </a:r>
        </a:p>
      </dgm:t>
    </dgm:pt>
    <dgm:pt modelId="{A4B024EC-AE4D-4EDA-9130-8EB0323BDF77}" type="parTrans" cxnId="{CE0D6C98-B922-437D-967B-4EE177E810BE}">
      <dgm:prSet/>
      <dgm:spPr/>
      <dgm:t>
        <a:bodyPr/>
        <a:lstStyle/>
        <a:p>
          <a:endParaRPr lang="en-US"/>
        </a:p>
      </dgm:t>
    </dgm:pt>
    <dgm:pt modelId="{A0B90E16-C8EA-4570-A94F-1CB4963381E1}" type="sibTrans" cxnId="{CE0D6C98-B922-437D-967B-4EE177E810BE}">
      <dgm:prSet/>
      <dgm:spPr/>
      <dgm:t>
        <a:bodyPr/>
        <a:lstStyle/>
        <a:p>
          <a:endParaRPr lang="en-US"/>
        </a:p>
      </dgm:t>
    </dgm:pt>
    <dgm:pt modelId="{2C91F1F6-FEEA-425C-8F84-9FE636823320}">
      <dgm:prSet phldrT="[Text]" custT="1"/>
      <dgm:spPr/>
      <dgm:t>
        <a:bodyPr/>
        <a:lstStyle/>
        <a:p>
          <a:r>
            <a:rPr lang="en-US" sz="1400" dirty="0" smtClean="0"/>
            <a:t>Biest</a:t>
          </a:r>
          <a:endParaRPr lang="en-US" sz="1400" dirty="0"/>
        </a:p>
      </dgm:t>
    </dgm:pt>
    <dgm:pt modelId="{53A42815-D857-4645-9FA5-8142CE074AD4}" type="parTrans" cxnId="{5A1AE351-E378-4A92-BE75-C740CF5A9E44}">
      <dgm:prSet/>
      <dgm:spPr/>
      <dgm:t>
        <a:bodyPr/>
        <a:lstStyle/>
        <a:p>
          <a:endParaRPr lang="en-US"/>
        </a:p>
      </dgm:t>
    </dgm:pt>
    <dgm:pt modelId="{F653F0BA-A824-401B-9FF5-36E1F49A9722}" type="sibTrans" cxnId="{5A1AE351-E378-4A92-BE75-C740CF5A9E44}">
      <dgm:prSet/>
      <dgm:spPr/>
      <dgm:t>
        <a:bodyPr/>
        <a:lstStyle/>
        <a:p>
          <a:endParaRPr lang="en-US"/>
        </a:p>
      </dgm:t>
    </dgm:pt>
    <dgm:pt modelId="{D3A33EC3-DAD3-44A7-8ED4-BD5DC9BD5BA8}" type="pres">
      <dgm:prSet presAssocID="{3DDF7292-CA82-4594-8F4F-3C0E00478E3A}" presName="layout" presStyleCnt="0">
        <dgm:presLayoutVars>
          <dgm:chMax/>
          <dgm:chPref/>
          <dgm:dir/>
          <dgm:animOne val="branch"/>
          <dgm:animLvl val="lvl"/>
          <dgm:resizeHandles/>
        </dgm:presLayoutVars>
      </dgm:prSet>
      <dgm:spPr/>
      <dgm:t>
        <a:bodyPr/>
        <a:lstStyle/>
        <a:p>
          <a:endParaRPr lang="en-US"/>
        </a:p>
      </dgm:t>
    </dgm:pt>
    <dgm:pt modelId="{791E603E-4EA7-4EE5-871E-27C7FA88308B}" type="pres">
      <dgm:prSet presAssocID="{5BD1F35F-C569-4D46-A5FD-6F837092B593}" presName="root" presStyleCnt="0">
        <dgm:presLayoutVars>
          <dgm:chMax/>
          <dgm:chPref val="4"/>
        </dgm:presLayoutVars>
      </dgm:prSet>
      <dgm:spPr/>
    </dgm:pt>
    <dgm:pt modelId="{676CD157-F7DE-4D8E-8234-429FCB3ACED5}" type="pres">
      <dgm:prSet presAssocID="{5BD1F35F-C569-4D46-A5FD-6F837092B593}" presName="rootComposite" presStyleCnt="0">
        <dgm:presLayoutVars/>
      </dgm:prSet>
      <dgm:spPr/>
    </dgm:pt>
    <dgm:pt modelId="{87B6C47C-8D1E-48C4-A5BF-40B0A74CEBF3}" type="pres">
      <dgm:prSet presAssocID="{5BD1F35F-C569-4D46-A5FD-6F837092B593}" presName="rootText" presStyleLbl="node0" presStyleIdx="0" presStyleCnt="1">
        <dgm:presLayoutVars>
          <dgm:chMax/>
          <dgm:chPref val="4"/>
        </dgm:presLayoutVars>
      </dgm:prSet>
      <dgm:spPr/>
      <dgm:t>
        <a:bodyPr/>
        <a:lstStyle/>
        <a:p>
          <a:endParaRPr lang="en-US"/>
        </a:p>
      </dgm:t>
    </dgm:pt>
    <dgm:pt modelId="{988606A8-B7DF-431C-849A-06ECDFB71C92}" type="pres">
      <dgm:prSet presAssocID="{5BD1F35F-C569-4D46-A5FD-6F837092B593}" presName="childShape" presStyleCnt="0">
        <dgm:presLayoutVars>
          <dgm:chMax val="0"/>
          <dgm:chPref val="0"/>
        </dgm:presLayoutVars>
      </dgm:prSet>
      <dgm:spPr/>
    </dgm:pt>
    <dgm:pt modelId="{CB95126F-43B2-4C8A-A67A-7B8921FF91D6}" type="pres">
      <dgm:prSet presAssocID="{2AB1A17F-F6A6-4910-A2EF-2E7A047EAA17}" presName="childComposite" presStyleCnt="0">
        <dgm:presLayoutVars>
          <dgm:chMax val="0"/>
          <dgm:chPref val="0"/>
        </dgm:presLayoutVars>
      </dgm:prSet>
      <dgm:spPr/>
    </dgm:pt>
    <dgm:pt modelId="{798460BB-7CA2-4D8D-9D4D-DEBA6361A643}" type="pres">
      <dgm:prSet presAssocID="{2AB1A17F-F6A6-4910-A2EF-2E7A047EAA17}" presName="Image" presStyleLbl="node1" presStyleIdx="0" presStyleCnt="3"/>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17000" r="-17000"/>
          </a:stretch>
        </a:blipFill>
      </dgm:spPr>
      <dgm:t>
        <a:bodyPr/>
        <a:lstStyle/>
        <a:p>
          <a:endParaRPr lang="en-US"/>
        </a:p>
      </dgm:t>
    </dgm:pt>
    <dgm:pt modelId="{55A40DBC-9E94-4233-8F88-861FD39D5C80}" type="pres">
      <dgm:prSet presAssocID="{2AB1A17F-F6A6-4910-A2EF-2E7A047EAA17}" presName="childText" presStyleLbl="lnNode1" presStyleIdx="0" presStyleCnt="3">
        <dgm:presLayoutVars>
          <dgm:chMax val="0"/>
          <dgm:chPref val="0"/>
          <dgm:bulletEnabled val="1"/>
        </dgm:presLayoutVars>
      </dgm:prSet>
      <dgm:spPr/>
      <dgm:t>
        <a:bodyPr/>
        <a:lstStyle/>
        <a:p>
          <a:endParaRPr lang="en-US"/>
        </a:p>
      </dgm:t>
    </dgm:pt>
    <dgm:pt modelId="{2A36A9A0-2E48-43A0-A876-86AF93A357E6}" type="pres">
      <dgm:prSet presAssocID="{8A6ED151-EE2C-4BAB-AD23-7D5FBD43F8E8}" presName="childComposite" presStyleCnt="0">
        <dgm:presLayoutVars>
          <dgm:chMax val="0"/>
          <dgm:chPref val="0"/>
        </dgm:presLayoutVars>
      </dgm:prSet>
      <dgm:spPr/>
    </dgm:pt>
    <dgm:pt modelId="{661256E4-0896-4DBA-83D0-1A313A0BEC8F}" type="pres">
      <dgm:prSet presAssocID="{8A6ED151-EE2C-4BAB-AD23-7D5FBD43F8E8}" presName="Image" presStyleLbl="node1" presStyleIdx="1" presStyleCnt="3" custAng="5400000"/>
      <dgm:spPr>
        <a:blipFill>
          <a:blip xmlns:r="http://schemas.openxmlformats.org/officeDocument/2006/relationships" r:embed="rId2" cstate="print">
            <a:extLst>
              <a:ext uri="{28A0092B-C50C-407E-A947-70E740481C1C}">
                <a14:useLocalDpi xmlns:a14="http://schemas.microsoft.com/office/drawing/2010/main" val="0"/>
              </a:ext>
            </a:extLst>
          </a:blip>
          <a:srcRect/>
          <a:stretch>
            <a:fillRect l="-17000" r="-17000"/>
          </a:stretch>
        </a:blipFill>
      </dgm:spPr>
      <dgm:t>
        <a:bodyPr/>
        <a:lstStyle/>
        <a:p>
          <a:endParaRPr lang="en-US"/>
        </a:p>
      </dgm:t>
    </dgm:pt>
    <dgm:pt modelId="{0980EEDD-C6DB-4FCB-B806-242EEA9565D3}" type="pres">
      <dgm:prSet presAssocID="{8A6ED151-EE2C-4BAB-AD23-7D5FBD43F8E8}" presName="childText" presStyleLbl="lnNode1" presStyleIdx="1" presStyleCnt="3">
        <dgm:presLayoutVars>
          <dgm:chMax val="0"/>
          <dgm:chPref val="0"/>
          <dgm:bulletEnabled val="1"/>
        </dgm:presLayoutVars>
      </dgm:prSet>
      <dgm:spPr/>
      <dgm:t>
        <a:bodyPr/>
        <a:lstStyle/>
        <a:p>
          <a:endParaRPr lang="en-US"/>
        </a:p>
      </dgm:t>
    </dgm:pt>
    <dgm:pt modelId="{77515702-A319-49D4-A924-59628029FA99}" type="pres">
      <dgm:prSet presAssocID="{2C91F1F6-FEEA-425C-8F84-9FE636823320}" presName="childComposite" presStyleCnt="0">
        <dgm:presLayoutVars>
          <dgm:chMax val="0"/>
          <dgm:chPref val="0"/>
        </dgm:presLayoutVars>
      </dgm:prSet>
      <dgm:spPr/>
    </dgm:pt>
    <dgm:pt modelId="{6969B5EF-D571-4D21-AA32-4FE9E937614E}" type="pres">
      <dgm:prSet presAssocID="{2C91F1F6-FEEA-425C-8F84-9FE636823320}" presName="Image" presStyleLbl="node1" presStyleIdx="2" presStyleCnt="3" custAng="5400000"/>
      <dgm:spPr>
        <a:blipFill>
          <a:blip xmlns:r="http://schemas.openxmlformats.org/officeDocument/2006/relationships" r:embed="rId3" cstate="print">
            <a:extLst>
              <a:ext uri="{BEBA8EAE-BF5A-486C-A8C5-ECC9F3942E4B}">
                <a14:imgProps xmlns:a14="http://schemas.microsoft.com/office/drawing/2010/main">
                  <a14:imgLayer r:embed="rId4">
                    <a14:imgEffect>
                      <a14:sharpenSoften amount="90000"/>
                    </a14:imgEffect>
                  </a14:imgLayer>
                </a14:imgProps>
              </a:ext>
              <a:ext uri="{28A0092B-C50C-407E-A947-70E740481C1C}">
                <a14:useLocalDpi xmlns:a14="http://schemas.microsoft.com/office/drawing/2010/main" val="0"/>
              </a:ext>
            </a:extLst>
          </a:blip>
          <a:srcRect/>
          <a:stretch>
            <a:fillRect l="-17000" r="-17000"/>
          </a:stretch>
        </a:blipFill>
      </dgm:spPr>
      <dgm:t>
        <a:bodyPr/>
        <a:lstStyle/>
        <a:p>
          <a:endParaRPr lang="en-US"/>
        </a:p>
      </dgm:t>
    </dgm:pt>
    <dgm:pt modelId="{B9050791-7771-4E51-BC5B-92DD5342A2F9}" type="pres">
      <dgm:prSet presAssocID="{2C91F1F6-FEEA-425C-8F84-9FE636823320}" presName="childText" presStyleLbl="lnNode1" presStyleIdx="2" presStyleCnt="3">
        <dgm:presLayoutVars>
          <dgm:chMax val="0"/>
          <dgm:chPref val="0"/>
          <dgm:bulletEnabled val="1"/>
        </dgm:presLayoutVars>
      </dgm:prSet>
      <dgm:spPr/>
      <dgm:t>
        <a:bodyPr/>
        <a:lstStyle/>
        <a:p>
          <a:endParaRPr lang="en-US"/>
        </a:p>
      </dgm:t>
    </dgm:pt>
  </dgm:ptLst>
  <dgm:cxnLst>
    <dgm:cxn modelId="{5A1AE351-E378-4A92-BE75-C740CF5A9E44}" srcId="{5BD1F35F-C569-4D46-A5FD-6F837092B593}" destId="{2C91F1F6-FEEA-425C-8F84-9FE636823320}" srcOrd="2" destOrd="0" parTransId="{53A42815-D857-4645-9FA5-8142CE074AD4}" sibTransId="{F653F0BA-A824-401B-9FF5-36E1F49A9722}"/>
    <dgm:cxn modelId="{A4090A37-EED5-474B-AE8E-F21DCC710CAE}" type="presOf" srcId="{2AB1A17F-F6A6-4910-A2EF-2E7A047EAA17}" destId="{55A40DBC-9E94-4233-8F88-861FD39D5C80}" srcOrd="0" destOrd="0" presId="urn:microsoft.com/office/officeart/2008/layout/PictureAccentList"/>
    <dgm:cxn modelId="{E80E326C-5466-40F3-9E03-3116476D53D9}" srcId="{3DDF7292-CA82-4594-8F4F-3C0E00478E3A}" destId="{5BD1F35F-C569-4D46-A5FD-6F837092B593}" srcOrd="0" destOrd="0" parTransId="{1CC63916-8506-4DC3-BEA3-E10A7EBB3DB4}" sibTransId="{4919D1A9-FC43-4992-BFDD-545FDE8D1A51}"/>
    <dgm:cxn modelId="{275BA650-7FF0-46B6-892D-07C7854F3502}" type="presOf" srcId="{3DDF7292-CA82-4594-8F4F-3C0E00478E3A}" destId="{D3A33EC3-DAD3-44A7-8ED4-BD5DC9BD5BA8}" srcOrd="0" destOrd="0" presId="urn:microsoft.com/office/officeart/2008/layout/PictureAccentList"/>
    <dgm:cxn modelId="{CE0D6C98-B922-437D-967B-4EE177E810BE}" srcId="{5BD1F35F-C569-4D46-A5FD-6F837092B593}" destId="{8A6ED151-EE2C-4BAB-AD23-7D5FBD43F8E8}" srcOrd="1" destOrd="0" parTransId="{A4B024EC-AE4D-4EDA-9130-8EB0323BDF77}" sibTransId="{A0B90E16-C8EA-4570-A94F-1CB4963381E1}"/>
    <dgm:cxn modelId="{8AE8B659-108A-4C19-9077-4FFC90F70389}" type="presOf" srcId="{5BD1F35F-C569-4D46-A5FD-6F837092B593}" destId="{87B6C47C-8D1E-48C4-A5BF-40B0A74CEBF3}" srcOrd="0" destOrd="0" presId="urn:microsoft.com/office/officeart/2008/layout/PictureAccentList"/>
    <dgm:cxn modelId="{A454EBB4-3C74-4D83-AACB-3CD035E286AE}" type="presOf" srcId="{8A6ED151-EE2C-4BAB-AD23-7D5FBD43F8E8}" destId="{0980EEDD-C6DB-4FCB-B806-242EEA9565D3}" srcOrd="0" destOrd="0" presId="urn:microsoft.com/office/officeart/2008/layout/PictureAccentList"/>
    <dgm:cxn modelId="{6BBD0712-E07E-48AB-9595-FD558816CF4B}" type="presOf" srcId="{2C91F1F6-FEEA-425C-8F84-9FE636823320}" destId="{B9050791-7771-4E51-BC5B-92DD5342A2F9}" srcOrd="0" destOrd="0" presId="urn:microsoft.com/office/officeart/2008/layout/PictureAccentList"/>
    <dgm:cxn modelId="{C5F2C9BB-B7D3-4998-AF3B-55B02F7E103F}" srcId="{5BD1F35F-C569-4D46-A5FD-6F837092B593}" destId="{2AB1A17F-F6A6-4910-A2EF-2E7A047EAA17}" srcOrd="0" destOrd="0" parTransId="{CB5BF65D-E664-4E47-ADD8-A01E590D3E5E}" sibTransId="{FCF4D01E-EA28-4A0E-95DA-7957CEBE2DF6}"/>
    <dgm:cxn modelId="{23CCED03-A4A0-467F-AE6A-FB1B3BA01CEA}" type="presParOf" srcId="{D3A33EC3-DAD3-44A7-8ED4-BD5DC9BD5BA8}" destId="{791E603E-4EA7-4EE5-871E-27C7FA88308B}" srcOrd="0" destOrd="0" presId="urn:microsoft.com/office/officeart/2008/layout/PictureAccentList"/>
    <dgm:cxn modelId="{45A22E16-D489-4AB5-B2BF-75DA9AA99A3D}" type="presParOf" srcId="{791E603E-4EA7-4EE5-871E-27C7FA88308B}" destId="{676CD157-F7DE-4D8E-8234-429FCB3ACED5}" srcOrd="0" destOrd="0" presId="urn:microsoft.com/office/officeart/2008/layout/PictureAccentList"/>
    <dgm:cxn modelId="{5A084AB7-9539-4878-9F12-6F28A34D7401}" type="presParOf" srcId="{676CD157-F7DE-4D8E-8234-429FCB3ACED5}" destId="{87B6C47C-8D1E-48C4-A5BF-40B0A74CEBF3}" srcOrd="0" destOrd="0" presId="urn:microsoft.com/office/officeart/2008/layout/PictureAccentList"/>
    <dgm:cxn modelId="{F173BE48-06BF-4BE0-8CB8-07FFD50A4ACD}" type="presParOf" srcId="{791E603E-4EA7-4EE5-871E-27C7FA88308B}" destId="{988606A8-B7DF-431C-849A-06ECDFB71C92}" srcOrd="1" destOrd="0" presId="urn:microsoft.com/office/officeart/2008/layout/PictureAccentList"/>
    <dgm:cxn modelId="{22B6935E-6C4D-4254-A7F3-1FB8C8F9BB96}" type="presParOf" srcId="{988606A8-B7DF-431C-849A-06ECDFB71C92}" destId="{CB95126F-43B2-4C8A-A67A-7B8921FF91D6}" srcOrd="0" destOrd="0" presId="urn:microsoft.com/office/officeart/2008/layout/PictureAccentList"/>
    <dgm:cxn modelId="{0CB76259-D269-4BA1-840E-57E894A2C064}" type="presParOf" srcId="{CB95126F-43B2-4C8A-A67A-7B8921FF91D6}" destId="{798460BB-7CA2-4D8D-9D4D-DEBA6361A643}" srcOrd="0" destOrd="0" presId="urn:microsoft.com/office/officeart/2008/layout/PictureAccentList"/>
    <dgm:cxn modelId="{4E91CF67-C1E9-4811-B98B-51695B673551}" type="presParOf" srcId="{CB95126F-43B2-4C8A-A67A-7B8921FF91D6}" destId="{55A40DBC-9E94-4233-8F88-861FD39D5C80}" srcOrd="1" destOrd="0" presId="urn:microsoft.com/office/officeart/2008/layout/PictureAccentList"/>
    <dgm:cxn modelId="{8D04D426-950F-4BED-B9F7-30AC09E2ADF1}" type="presParOf" srcId="{988606A8-B7DF-431C-849A-06ECDFB71C92}" destId="{2A36A9A0-2E48-43A0-A876-86AF93A357E6}" srcOrd="1" destOrd="0" presId="urn:microsoft.com/office/officeart/2008/layout/PictureAccentList"/>
    <dgm:cxn modelId="{B8614D7B-2916-4488-8CCC-B79F145D029B}" type="presParOf" srcId="{2A36A9A0-2E48-43A0-A876-86AF93A357E6}" destId="{661256E4-0896-4DBA-83D0-1A313A0BEC8F}" srcOrd="0" destOrd="0" presId="urn:microsoft.com/office/officeart/2008/layout/PictureAccentList"/>
    <dgm:cxn modelId="{06DA95B0-B120-4473-A3A3-5903BEE0D3E2}" type="presParOf" srcId="{2A36A9A0-2E48-43A0-A876-86AF93A357E6}" destId="{0980EEDD-C6DB-4FCB-B806-242EEA9565D3}" srcOrd="1" destOrd="0" presId="urn:microsoft.com/office/officeart/2008/layout/PictureAccentList"/>
    <dgm:cxn modelId="{0626BEAC-77B3-4F4C-9DB4-138786DEFB79}" type="presParOf" srcId="{988606A8-B7DF-431C-849A-06ECDFB71C92}" destId="{77515702-A319-49D4-A924-59628029FA99}" srcOrd="2" destOrd="0" presId="urn:microsoft.com/office/officeart/2008/layout/PictureAccentList"/>
    <dgm:cxn modelId="{808EC6A2-E2B0-4DA5-BCCA-B0314AF656F3}" type="presParOf" srcId="{77515702-A319-49D4-A924-59628029FA99}" destId="{6969B5EF-D571-4D21-AA32-4FE9E937614E}" srcOrd="0" destOrd="0" presId="urn:microsoft.com/office/officeart/2008/layout/PictureAccentList"/>
    <dgm:cxn modelId="{D1A4DB85-74E0-498C-B01D-CC193F29E10E}" type="presParOf" srcId="{77515702-A319-49D4-A924-59628029FA99}" destId="{B9050791-7771-4E51-BC5B-92DD5342A2F9}" srcOrd="1" destOrd="0" presId="urn:microsoft.com/office/officeart/2008/layout/PictureAccentList"/>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B6C47C-8D1E-48C4-A5BF-40B0A74CEBF3}">
      <dsp:nvSpPr>
        <dsp:cNvPr id="0" name=""/>
        <dsp:cNvSpPr/>
      </dsp:nvSpPr>
      <dsp:spPr>
        <a:xfrm>
          <a:off x="962180" y="34"/>
          <a:ext cx="2893600" cy="423322"/>
        </a:xfrm>
        <a:prstGeom prst="roundRect">
          <a:avLst>
            <a:gd name="adj" fmla="val 10000"/>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0320" rIns="30480" bIns="20320" numCol="1" spcCol="1270" anchor="ctr" anchorCtr="0">
          <a:noAutofit/>
        </a:bodyPr>
        <a:lstStyle/>
        <a:p>
          <a:pPr lvl="0" algn="ctr" defTabSz="688975">
            <a:lnSpc>
              <a:spcPct val="90000"/>
            </a:lnSpc>
            <a:spcBef>
              <a:spcPct val="0"/>
            </a:spcBef>
            <a:spcAft>
              <a:spcPct val="35000"/>
            </a:spcAft>
          </a:pPr>
          <a:r>
            <a:rPr lang="en-US" sz="1550" kern="1200" dirty="0" smtClean="0"/>
            <a:t>Pain Creams</a:t>
          </a:r>
          <a:endParaRPr lang="en-US" sz="1550" kern="1200" dirty="0"/>
        </a:p>
      </dsp:txBody>
      <dsp:txXfrm>
        <a:off x="974579" y="12433"/>
        <a:ext cx="2868802" cy="398524"/>
      </dsp:txXfrm>
    </dsp:sp>
    <dsp:sp modelId="{798460BB-7CA2-4D8D-9D4D-DEBA6361A643}">
      <dsp:nvSpPr>
        <dsp:cNvPr id="0" name=""/>
        <dsp:cNvSpPr/>
      </dsp:nvSpPr>
      <dsp:spPr>
        <a:xfrm>
          <a:off x="962180" y="499555"/>
          <a:ext cx="423322" cy="423322"/>
        </a:xfrm>
        <a:prstGeom prst="roundRect">
          <a:avLst>
            <a:gd name="adj" fmla="val 16670"/>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17000" r="-17000"/>
          </a:stretch>
        </a:blip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5A40DBC-9E94-4233-8F88-861FD39D5C80}">
      <dsp:nvSpPr>
        <dsp:cNvPr id="0" name=""/>
        <dsp:cNvSpPr/>
      </dsp:nvSpPr>
      <dsp:spPr>
        <a:xfrm>
          <a:off x="1410903" y="499555"/>
          <a:ext cx="2444877" cy="423322"/>
        </a:xfrm>
        <a:prstGeom prst="roundRect">
          <a:avLst>
            <a:gd name="adj" fmla="val 16670"/>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lvl="0" algn="ctr" defTabSz="622300">
            <a:lnSpc>
              <a:spcPct val="90000"/>
            </a:lnSpc>
            <a:spcBef>
              <a:spcPct val="0"/>
            </a:spcBef>
            <a:spcAft>
              <a:spcPct val="35000"/>
            </a:spcAft>
          </a:pPr>
          <a:r>
            <a:rPr lang="en-US" sz="1400" kern="1200" dirty="0" smtClean="0"/>
            <a:t>Baclofen/cyclo/diclo/ tetracaine</a:t>
          </a:r>
          <a:endParaRPr lang="en-US" sz="1400" kern="1200" dirty="0"/>
        </a:p>
      </dsp:txBody>
      <dsp:txXfrm>
        <a:off x="1431572" y="520224"/>
        <a:ext cx="2403539" cy="381984"/>
      </dsp:txXfrm>
    </dsp:sp>
    <dsp:sp modelId="{661256E4-0896-4DBA-83D0-1A313A0BEC8F}">
      <dsp:nvSpPr>
        <dsp:cNvPr id="0" name=""/>
        <dsp:cNvSpPr/>
      </dsp:nvSpPr>
      <dsp:spPr>
        <a:xfrm>
          <a:off x="962180" y="973677"/>
          <a:ext cx="423322" cy="423322"/>
        </a:xfrm>
        <a:prstGeom prst="roundRect">
          <a:avLst>
            <a:gd name="adj" fmla="val 16670"/>
          </a:avLst>
        </a:prstGeom>
        <a:blipFill>
          <a:blip xmlns:r="http://schemas.openxmlformats.org/officeDocument/2006/relationships" r:embed="rId2" cstate="print">
            <a:extLst>
              <a:ext uri="{28A0092B-C50C-407E-A947-70E740481C1C}">
                <a14:useLocalDpi xmlns:a14="http://schemas.microsoft.com/office/drawing/2010/main" val="0"/>
              </a:ext>
            </a:extLst>
          </a:blip>
          <a:srcRect/>
          <a:stretch>
            <a:fillRect l="-17000" r="-17000"/>
          </a:stretch>
        </a:blip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980EEDD-C6DB-4FCB-B806-242EEA9565D3}">
      <dsp:nvSpPr>
        <dsp:cNvPr id="0" name=""/>
        <dsp:cNvSpPr/>
      </dsp:nvSpPr>
      <dsp:spPr>
        <a:xfrm>
          <a:off x="1410903" y="973677"/>
          <a:ext cx="2444877" cy="423322"/>
        </a:xfrm>
        <a:prstGeom prst="roundRect">
          <a:avLst>
            <a:gd name="adj" fmla="val 16670"/>
          </a:avLst>
        </a:prstGeom>
        <a:solidFill>
          <a:schemeClr val="accent4">
            <a:hueOff val="-3250790"/>
            <a:satOff val="15422"/>
            <a:lumOff val="-3333"/>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lvl="0" algn="ctr" defTabSz="622300">
            <a:lnSpc>
              <a:spcPct val="90000"/>
            </a:lnSpc>
            <a:spcBef>
              <a:spcPct val="0"/>
            </a:spcBef>
            <a:spcAft>
              <a:spcPct val="35000"/>
            </a:spcAft>
          </a:pPr>
          <a:r>
            <a:rPr lang="en-US" sz="1400" kern="1200" dirty="0" smtClean="0"/>
            <a:t>BLT Anesthetic</a:t>
          </a:r>
        </a:p>
      </dsp:txBody>
      <dsp:txXfrm>
        <a:off x="1431572" y="994346"/>
        <a:ext cx="2403539" cy="381984"/>
      </dsp:txXfrm>
    </dsp:sp>
    <dsp:sp modelId="{6969B5EF-D571-4D21-AA32-4FE9E937614E}">
      <dsp:nvSpPr>
        <dsp:cNvPr id="0" name=""/>
        <dsp:cNvSpPr/>
      </dsp:nvSpPr>
      <dsp:spPr>
        <a:xfrm>
          <a:off x="962180" y="1447799"/>
          <a:ext cx="423322" cy="423322"/>
        </a:xfrm>
        <a:prstGeom prst="roundRect">
          <a:avLst>
            <a:gd name="adj" fmla="val 16670"/>
          </a:avLst>
        </a:prstGeom>
        <a:blipFill>
          <a:blip xmlns:r="http://schemas.openxmlformats.org/officeDocument/2006/relationships" r:embed="rId3" cstate="print">
            <a:extLst>
              <a:ext uri="{28A0092B-C50C-407E-A947-70E740481C1C}">
                <a14:useLocalDpi xmlns:a14="http://schemas.microsoft.com/office/drawing/2010/main" val="0"/>
              </a:ext>
            </a:extLst>
          </a:blip>
          <a:srcRect/>
          <a:stretch>
            <a:fillRect l="-17000" r="-17000"/>
          </a:stretch>
        </a:blip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9050791-7771-4E51-BC5B-92DD5342A2F9}">
      <dsp:nvSpPr>
        <dsp:cNvPr id="0" name=""/>
        <dsp:cNvSpPr/>
      </dsp:nvSpPr>
      <dsp:spPr>
        <a:xfrm>
          <a:off x="1410903" y="1447799"/>
          <a:ext cx="2444877" cy="423322"/>
        </a:xfrm>
        <a:prstGeom prst="roundRect">
          <a:avLst>
            <a:gd name="adj" fmla="val 16670"/>
          </a:avLst>
        </a:prstGeom>
        <a:solidFill>
          <a:schemeClr val="accent4">
            <a:hueOff val="-6501581"/>
            <a:satOff val="30845"/>
            <a:lumOff val="-6667"/>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lvl="0" algn="ctr" defTabSz="622300">
            <a:lnSpc>
              <a:spcPct val="90000"/>
            </a:lnSpc>
            <a:spcBef>
              <a:spcPct val="0"/>
            </a:spcBef>
            <a:spcAft>
              <a:spcPct val="35000"/>
            </a:spcAft>
          </a:pPr>
          <a:r>
            <a:rPr lang="en-US" sz="1400" kern="1200" dirty="0" smtClean="0"/>
            <a:t>Benzocaine/lidocaine/ tetracaine</a:t>
          </a:r>
          <a:endParaRPr lang="en-US" sz="1400" kern="1200" dirty="0"/>
        </a:p>
      </dsp:txBody>
      <dsp:txXfrm>
        <a:off x="1431572" y="1468468"/>
        <a:ext cx="2403539" cy="381984"/>
      </dsp:txXfrm>
    </dsp:sp>
    <dsp:sp modelId="{2034D32B-0A91-4035-A97B-A3B9EE9E1C24}">
      <dsp:nvSpPr>
        <dsp:cNvPr id="0" name=""/>
        <dsp:cNvSpPr/>
      </dsp:nvSpPr>
      <dsp:spPr>
        <a:xfrm>
          <a:off x="962180" y="1921920"/>
          <a:ext cx="423322" cy="423322"/>
        </a:xfrm>
        <a:prstGeom prst="roundRect">
          <a:avLst>
            <a:gd name="adj" fmla="val 16670"/>
          </a:avLst>
        </a:prstGeom>
        <a:blipFill>
          <a:blip xmlns:r="http://schemas.openxmlformats.org/officeDocument/2006/relationships" r:embed="rId4" cstate="print">
            <a:extLst>
              <a:ext uri="{28A0092B-C50C-407E-A947-70E740481C1C}">
                <a14:useLocalDpi xmlns:a14="http://schemas.microsoft.com/office/drawing/2010/main" val="0"/>
              </a:ext>
            </a:extLst>
          </a:blip>
          <a:srcRect/>
          <a:stretch>
            <a:fillRect l="-17000" r="-17000"/>
          </a:stretch>
        </a:blip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F97EE49-58F3-40A3-9B6A-B84B1D24E98B}">
      <dsp:nvSpPr>
        <dsp:cNvPr id="0" name=""/>
        <dsp:cNvSpPr/>
      </dsp:nvSpPr>
      <dsp:spPr>
        <a:xfrm>
          <a:off x="1410903" y="1921920"/>
          <a:ext cx="2444877" cy="423322"/>
        </a:xfrm>
        <a:prstGeom prst="roundRect">
          <a:avLst>
            <a:gd name="adj" fmla="val 16670"/>
          </a:avLst>
        </a:prstGeom>
        <a:solidFill>
          <a:schemeClr val="accent4">
            <a:hueOff val="-9752371"/>
            <a:satOff val="46267"/>
            <a:lumOff val="-1000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lvl="0" algn="ctr" defTabSz="622300">
            <a:lnSpc>
              <a:spcPct val="90000"/>
            </a:lnSpc>
            <a:spcBef>
              <a:spcPct val="0"/>
            </a:spcBef>
            <a:spcAft>
              <a:spcPct val="35000"/>
            </a:spcAft>
          </a:pPr>
          <a:r>
            <a:rPr lang="en-US" sz="1400" kern="1200" dirty="0" smtClean="0"/>
            <a:t>Ketoprofen/Bupivacaine/ Gabapentin/Lipoderm</a:t>
          </a:r>
          <a:endParaRPr lang="en-US" sz="1400" kern="1200" dirty="0"/>
        </a:p>
      </dsp:txBody>
      <dsp:txXfrm>
        <a:off x="1431572" y="1942589"/>
        <a:ext cx="2403539" cy="381984"/>
      </dsp:txXfrm>
    </dsp:sp>
    <dsp:sp modelId="{978BE475-12EC-426D-B7A8-94285EDE2844}">
      <dsp:nvSpPr>
        <dsp:cNvPr id="0" name=""/>
        <dsp:cNvSpPr/>
      </dsp:nvSpPr>
      <dsp:spPr>
        <a:xfrm>
          <a:off x="962180" y="2396042"/>
          <a:ext cx="423322" cy="423322"/>
        </a:xfrm>
        <a:prstGeom prst="roundRect">
          <a:avLst>
            <a:gd name="adj" fmla="val 16670"/>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17000" r="-17000"/>
          </a:stretch>
        </a:blip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DE612EC-6808-449A-BDB1-7C499AC6F219}">
      <dsp:nvSpPr>
        <dsp:cNvPr id="0" name=""/>
        <dsp:cNvSpPr/>
      </dsp:nvSpPr>
      <dsp:spPr>
        <a:xfrm>
          <a:off x="1410903" y="2396042"/>
          <a:ext cx="2444877" cy="423322"/>
        </a:xfrm>
        <a:prstGeom prst="roundRect">
          <a:avLst>
            <a:gd name="adj" fmla="val 16670"/>
          </a:avLst>
        </a:prstGeom>
        <a:solidFill>
          <a:schemeClr val="accent4">
            <a:hueOff val="-13003162"/>
            <a:satOff val="61689"/>
            <a:lumOff val="-13333"/>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lvl="0" algn="ctr" defTabSz="622300">
            <a:lnSpc>
              <a:spcPct val="90000"/>
            </a:lnSpc>
            <a:spcBef>
              <a:spcPct val="0"/>
            </a:spcBef>
            <a:spcAft>
              <a:spcPct val="35000"/>
            </a:spcAft>
          </a:pPr>
          <a:r>
            <a:rPr lang="en-US" sz="1400" kern="1200" dirty="0" smtClean="0"/>
            <a:t>Meloxicam/Topiramate/ Lidocaine/Tramadol</a:t>
          </a:r>
          <a:endParaRPr lang="en-US" sz="1400" kern="1200" dirty="0"/>
        </a:p>
      </dsp:txBody>
      <dsp:txXfrm>
        <a:off x="1431572" y="2416711"/>
        <a:ext cx="2403539" cy="38198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B6C47C-8D1E-48C4-A5BF-40B0A74CEBF3}">
      <dsp:nvSpPr>
        <dsp:cNvPr id="0" name=""/>
        <dsp:cNvSpPr/>
      </dsp:nvSpPr>
      <dsp:spPr>
        <a:xfrm>
          <a:off x="134407" y="916"/>
          <a:ext cx="2540026" cy="551259"/>
        </a:xfrm>
        <a:prstGeom prst="roundRect">
          <a:avLst>
            <a:gd name="adj" fmla="val 10000"/>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0320" rIns="30480" bIns="20320" numCol="1" spcCol="1270" anchor="ctr" anchorCtr="0">
          <a:noAutofit/>
        </a:bodyPr>
        <a:lstStyle/>
        <a:p>
          <a:pPr lvl="0" algn="ctr" defTabSz="688975">
            <a:lnSpc>
              <a:spcPct val="90000"/>
            </a:lnSpc>
            <a:spcBef>
              <a:spcPct val="0"/>
            </a:spcBef>
            <a:spcAft>
              <a:spcPct val="35000"/>
            </a:spcAft>
          </a:pPr>
          <a:r>
            <a:rPr lang="en-US" sz="1550" kern="1200" dirty="0" smtClean="0"/>
            <a:t>Hormone creams</a:t>
          </a:r>
          <a:endParaRPr lang="en-US" sz="1550" kern="1200" dirty="0"/>
        </a:p>
      </dsp:txBody>
      <dsp:txXfrm>
        <a:off x="150553" y="17062"/>
        <a:ext cx="2507734" cy="518967"/>
      </dsp:txXfrm>
    </dsp:sp>
    <dsp:sp modelId="{798460BB-7CA2-4D8D-9D4D-DEBA6361A643}">
      <dsp:nvSpPr>
        <dsp:cNvPr id="0" name=""/>
        <dsp:cNvSpPr/>
      </dsp:nvSpPr>
      <dsp:spPr>
        <a:xfrm>
          <a:off x="134407" y="651402"/>
          <a:ext cx="551259" cy="551259"/>
        </a:xfrm>
        <a:prstGeom prst="roundRect">
          <a:avLst>
            <a:gd name="adj" fmla="val 16670"/>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17000" r="-17000"/>
          </a:stretch>
        </a:blip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5A40DBC-9E94-4233-8F88-861FD39D5C80}">
      <dsp:nvSpPr>
        <dsp:cNvPr id="0" name=""/>
        <dsp:cNvSpPr/>
      </dsp:nvSpPr>
      <dsp:spPr>
        <a:xfrm>
          <a:off x="718742" y="651402"/>
          <a:ext cx="1955691" cy="551259"/>
        </a:xfrm>
        <a:prstGeom prst="roundRect">
          <a:avLst>
            <a:gd name="adj" fmla="val 16670"/>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lvl="0" algn="ctr" defTabSz="622300">
            <a:lnSpc>
              <a:spcPct val="90000"/>
            </a:lnSpc>
            <a:spcBef>
              <a:spcPct val="0"/>
            </a:spcBef>
            <a:spcAft>
              <a:spcPct val="35000"/>
            </a:spcAft>
          </a:pPr>
          <a:r>
            <a:rPr lang="en-US" sz="1400" kern="1200" dirty="0" smtClean="0"/>
            <a:t>Testosterone</a:t>
          </a:r>
          <a:endParaRPr lang="en-US" sz="1400" kern="1200" dirty="0"/>
        </a:p>
      </dsp:txBody>
      <dsp:txXfrm>
        <a:off x="745657" y="678317"/>
        <a:ext cx="1901861" cy="497429"/>
      </dsp:txXfrm>
    </dsp:sp>
    <dsp:sp modelId="{661256E4-0896-4DBA-83D0-1A313A0BEC8F}">
      <dsp:nvSpPr>
        <dsp:cNvPr id="0" name=""/>
        <dsp:cNvSpPr/>
      </dsp:nvSpPr>
      <dsp:spPr>
        <a:xfrm rot="5400000">
          <a:off x="134407" y="1268813"/>
          <a:ext cx="551259" cy="551259"/>
        </a:xfrm>
        <a:prstGeom prst="roundRect">
          <a:avLst>
            <a:gd name="adj" fmla="val 16670"/>
          </a:avLst>
        </a:prstGeom>
        <a:blipFill>
          <a:blip xmlns:r="http://schemas.openxmlformats.org/officeDocument/2006/relationships" r:embed="rId2" cstate="print">
            <a:extLst>
              <a:ext uri="{28A0092B-C50C-407E-A947-70E740481C1C}">
                <a14:useLocalDpi xmlns:a14="http://schemas.microsoft.com/office/drawing/2010/main" val="0"/>
              </a:ext>
            </a:extLst>
          </a:blip>
          <a:srcRect/>
          <a:stretch>
            <a:fillRect l="-17000" r="-17000"/>
          </a:stretch>
        </a:blip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980EEDD-C6DB-4FCB-B806-242EEA9565D3}">
      <dsp:nvSpPr>
        <dsp:cNvPr id="0" name=""/>
        <dsp:cNvSpPr/>
      </dsp:nvSpPr>
      <dsp:spPr>
        <a:xfrm>
          <a:off x="718742" y="1268813"/>
          <a:ext cx="1955691" cy="551259"/>
        </a:xfrm>
        <a:prstGeom prst="roundRect">
          <a:avLst>
            <a:gd name="adj" fmla="val 16670"/>
          </a:avLst>
        </a:prstGeom>
        <a:solidFill>
          <a:schemeClr val="accent4">
            <a:hueOff val="-6501581"/>
            <a:satOff val="30845"/>
            <a:lumOff val="-6667"/>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lvl="0" algn="ctr" defTabSz="622300">
            <a:lnSpc>
              <a:spcPct val="90000"/>
            </a:lnSpc>
            <a:spcBef>
              <a:spcPct val="0"/>
            </a:spcBef>
            <a:spcAft>
              <a:spcPct val="35000"/>
            </a:spcAft>
          </a:pPr>
          <a:r>
            <a:rPr lang="en-US" sz="1400" kern="1200" dirty="0" smtClean="0"/>
            <a:t>Progesterone</a:t>
          </a:r>
        </a:p>
      </dsp:txBody>
      <dsp:txXfrm>
        <a:off x="745657" y="1295728"/>
        <a:ext cx="1901861" cy="497429"/>
      </dsp:txXfrm>
    </dsp:sp>
    <dsp:sp modelId="{6969B5EF-D571-4D21-AA32-4FE9E937614E}">
      <dsp:nvSpPr>
        <dsp:cNvPr id="0" name=""/>
        <dsp:cNvSpPr/>
      </dsp:nvSpPr>
      <dsp:spPr>
        <a:xfrm rot="5400000">
          <a:off x="134407" y="1886223"/>
          <a:ext cx="551259" cy="551259"/>
        </a:xfrm>
        <a:prstGeom prst="roundRect">
          <a:avLst>
            <a:gd name="adj" fmla="val 16670"/>
          </a:avLst>
        </a:prstGeom>
        <a:blipFill>
          <a:blip xmlns:r="http://schemas.openxmlformats.org/officeDocument/2006/relationships" r:embed="rId3" cstate="print">
            <a:extLst>
              <a:ext uri="{BEBA8EAE-BF5A-486C-A8C5-ECC9F3942E4B}">
                <a14:imgProps xmlns:a14="http://schemas.microsoft.com/office/drawing/2010/main">
                  <a14:imgLayer r:embed="rId4">
                    <a14:imgEffect>
                      <a14:sharpenSoften amount="90000"/>
                    </a14:imgEffect>
                  </a14:imgLayer>
                </a14:imgProps>
              </a:ext>
              <a:ext uri="{28A0092B-C50C-407E-A947-70E740481C1C}">
                <a14:useLocalDpi xmlns:a14="http://schemas.microsoft.com/office/drawing/2010/main" val="0"/>
              </a:ext>
            </a:extLst>
          </a:blip>
          <a:srcRect/>
          <a:stretch>
            <a:fillRect l="-17000" r="-17000"/>
          </a:stretch>
        </a:blip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9050791-7771-4E51-BC5B-92DD5342A2F9}">
      <dsp:nvSpPr>
        <dsp:cNvPr id="0" name=""/>
        <dsp:cNvSpPr/>
      </dsp:nvSpPr>
      <dsp:spPr>
        <a:xfrm>
          <a:off x="718742" y="1886223"/>
          <a:ext cx="1955691" cy="551259"/>
        </a:xfrm>
        <a:prstGeom prst="roundRect">
          <a:avLst>
            <a:gd name="adj" fmla="val 16670"/>
          </a:avLst>
        </a:prstGeom>
        <a:solidFill>
          <a:schemeClr val="accent4">
            <a:hueOff val="-13003162"/>
            <a:satOff val="61689"/>
            <a:lumOff val="-13333"/>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lvl="0" algn="ctr" defTabSz="622300">
            <a:lnSpc>
              <a:spcPct val="90000"/>
            </a:lnSpc>
            <a:spcBef>
              <a:spcPct val="0"/>
            </a:spcBef>
            <a:spcAft>
              <a:spcPct val="35000"/>
            </a:spcAft>
          </a:pPr>
          <a:r>
            <a:rPr lang="en-US" sz="1400" kern="1200" dirty="0" smtClean="0"/>
            <a:t>Biest</a:t>
          </a:r>
          <a:endParaRPr lang="en-US" sz="1400" kern="1200" dirty="0"/>
        </a:p>
      </dsp:txBody>
      <dsp:txXfrm>
        <a:off x="745657" y="1913138"/>
        <a:ext cx="1901861" cy="497429"/>
      </dsp:txXfrm>
    </dsp:sp>
  </dsp:spTree>
</dsp:drawing>
</file>

<file path=ppt/diagrams/layout1.xml><?xml version="1.0" encoding="utf-8"?>
<dgm:layoutDef xmlns:dgm="http://schemas.openxmlformats.org/drawingml/2006/diagram" xmlns:a="http://schemas.openxmlformats.org/drawingml/2006/main" uniqueId="urn:microsoft.com/office/officeart/2008/layout/PictureAccentList">
  <dgm:title val=""/>
  <dgm:desc val=""/>
  <dgm:catLst>
    <dgm:cat type="picture" pri="14000"/>
    <dgm:cat type="list" pri="14500"/>
  </dgm:catLst>
  <dgm:sampData>
    <dgm:dataModel>
      <dgm:ptLst>
        <dgm:pt modelId="0" type="doc"/>
        <dgm:pt modelId="1">
          <dgm:prSet phldr="1"/>
        </dgm:pt>
        <dgm:pt modelId="11">
          <dgm:prSet phldr="1"/>
        </dgm:pt>
        <dgm:pt modelId="12">
          <dgm:prSet phldr="1"/>
        </dgm:pt>
      </dgm:ptLst>
      <dgm:cxnLst>
        <dgm:cxn modelId="4" srcId="0" destId="1" srcOrd="0" destOrd="0"/>
        <dgm:cxn modelId="5" srcId="1" destId="11" srcOrd="0" destOrd="0"/>
        <dgm:cxn modelId="6" srcId="1" destId="12" srcOrd="1" destOrd="0"/>
      </dgm:cxnLst>
      <dgm:bg/>
      <dgm:whole/>
    </dgm:dataModel>
  </dgm:sampData>
  <dgm:styleData>
    <dgm:dataModel>
      <dgm:ptLst>
        <dgm:pt modelId="0" type="doc"/>
        <dgm:pt modelId="1"/>
        <dgm:pt modelId="11"/>
        <dgm:pt modelId="12"/>
        <dgm:pt modelId="13"/>
      </dgm:ptLst>
      <dgm:cxnLst>
        <dgm:cxn modelId="4" srcId="0" destId="1" srcOrd="0" destOrd="0"/>
        <dgm:cxn modelId="5" srcId="1" destId="11" srcOrd="0" destOrd="0"/>
        <dgm:cxn modelId="6" srcId="1" destId="12" srcOrd="0" destOrd="0"/>
        <dgm:cxn modelId="14" srcId="1" destId="13" srcOrd="0" destOrd="0"/>
      </dgm:cxnLst>
      <dgm:bg/>
      <dgm:whole/>
    </dgm:dataModel>
  </dgm:styleData>
  <dgm:clrData>
    <dgm:dataModel>
      <dgm:ptLst>
        <dgm:pt modelId="0" type="doc"/>
        <dgm:pt modelId="1"/>
        <dgm:pt modelId="11"/>
        <dgm:pt modelId="12"/>
        <dgm:pt modelId="13"/>
      </dgm:ptLst>
      <dgm:cxnLst>
        <dgm:cxn modelId="4" srcId="0" destId="1" srcOrd="0" destOrd="0"/>
        <dgm:cxn modelId="5" srcId="1" destId="11" srcOrd="0" destOrd="0"/>
        <dgm:cxn modelId="6" srcId="1" destId="12" srcOrd="0" destOrd="0"/>
        <dgm:cxn modelId="14" srcId="1" destId="13" srcOrd="0" destOrd="0"/>
      </dgm:cxnLst>
      <dgm:bg/>
      <dgm:whole/>
    </dgm:dataModel>
  </dgm:clrData>
  <dgm:layoutNode name="layout">
    <dgm:varLst>
      <dgm:chMax/>
      <dgm:chPref/>
      <dgm:dir/>
      <dgm:animOne val="branch"/>
      <dgm:animLvl val="lvl"/>
      <dgm:resizeHandles/>
    </dgm:varLst>
    <dgm:choose name="Name0">
      <dgm:if name="Name1" func="var" arg="dir" op="equ" val="norm">
        <dgm:alg type="hierChild">
          <dgm:param type="linDir" val="fromL"/>
        </dgm:alg>
      </dgm:if>
      <dgm:else name="Name2">
        <dgm:alg type="hierChild">
          <dgm:param type="linDir" val="fromL"/>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primFontSz" for="des" forName="childText" refType="primFontSz" refFor="des" refForName="rootText" op="lte"/>
      <dgm:constr type="w" for="des" forName="rootComposite" refType="w" fact="4"/>
      <dgm:constr type="h" for="des" forName="rootComposite" refType="h"/>
      <dgm:constr type="w" for="des" forName="childComposite" refType="w" refFor="des" refForName="rootComposite"/>
      <dgm:constr type="h" for="des" forName="childComposite" refType="h" refFor="des" refForName="rootComposite"/>
      <dgm:constr type="sibSp" refType="w" refFor="des" refForName="rootComposite" fact="0.1"/>
      <dgm:constr type="sibSp" for="des" forName="childShape" refType="h" refFor="des" refForName="rootComposite" fact="0.12"/>
      <dgm:constr type="sp" for="des" forName="root" refType="h" refFor="des" refForName="rootComposite" fact="0.18"/>
    </dgm:constrLst>
    <dgm:ruleLst/>
    <dgm:forEach name="Name3" axis="ch">
      <dgm:forEach name="Name4" axis="self" ptType="node" cnt="1">
        <dgm:layoutNode name="root">
          <dgm:varLst>
            <dgm:chMax/>
            <dgm:chPref val="4"/>
          </dgm:varLst>
          <dgm:alg type="hierRoot"/>
          <dgm:shape xmlns:r="http://schemas.openxmlformats.org/officeDocument/2006/relationships" r:blip="">
            <dgm:adjLst/>
          </dgm:shape>
          <dgm:presOf/>
          <dgm:constrLst/>
          <dgm:ruleLst/>
          <dgm:layoutNode name="rootComposite">
            <dgm:varLst/>
            <dgm:alg type="composite"/>
            <dgm:shape xmlns:r="http://schemas.openxmlformats.org/officeDocument/2006/relationships" r:blip="">
              <dgm:adjLst/>
            </dgm:shape>
            <dgm:presOf axis="self" ptType="node" cnt="1"/>
            <dgm:constrLst>
              <dgm:constr type="l" for="ch" forName="rootText"/>
              <dgm:constr type="t" for="ch" forName="rootText"/>
              <dgm:constr type="w" for="ch" forName="rootText" refType="w"/>
              <dgm:constr type="h" for="ch" forName="rootText" refType="h"/>
            </dgm:constrLst>
            <dgm:ruleLst/>
            <dgm:layoutNode name="rootText" styleLbl="node0">
              <dgm:varLst>
                <dgm:chMax/>
                <dgm:chPref val="4"/>
              </dgm:varLst>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 type="primFontSz" val="65" fact="NaN" max="NaN"/>
              </dgm:ruleLst>
            </dgm:layoutNode>
          </dgm:layoutNode>
          <dgm:layoutNode name="childShape">
            <dgm:varLst>
              <dgm:chMax val="0"/>
              <dgm:chPref val="0"/>
            </dgm:varLst>
            <dgm:alg type="hierChild">
              <dgm:param type="chAlign" val="r"/>
              <dgm:param type="linDir" val="fromT"/>
              <dgm:param type="fallback" val="2D"/>
            </dgm:alg>
            <dgm:shape xmlns:r="http://schemas.openxmlformats.org/officeDocument/2006/relationships" r:blip="">
              <dgm:adjLst/>
            </dgm:shape>
            <dgm:presOf/>
            <dgm:constrLst/>
            <dgm:ruleLst/>
            <dgm:forEach name="Name5" axis="ch">
              <dgm:forEach name="Name6" axis="self" ptType="node">
                <dgm:layoutNode name="childComposite">
                  <dgm:varLst>
                    <dgm:chMax val="0"/>
                    <dgm:chPref val="0"/>
                  </dgm:varLst>
                  <dgm:alg type="composite"/>
                  <dgm:shape xmlns:r="http://schemas.openxmlformats.org/officeDocument/2006/relationships" r:blip="">
                    <dgm:adjLst/>
                  </dgm:shape>
                  <dgm:presOf/>
                  <dgm:choose name="Name7">
                    <dgm:if name="Name8" func="var" arg="dir" op="equ" val="norm">
                      <dgm:constrLst>
                        <dgm:constr type="w" for="ch" forName="Image" refType="h"/>
                        <dgm:constr type="h" for="ch" forName="Image" refType="h"/>
                        <dgm:constr type="l" for="ch" forName="Image"/>
                        <dgm:constr type="t" for="ch" forName="Image"/>
                        <dgm:constr type="h" for="ch" forName="childText" refType="h"/>
                        <dgm:constr type="l" for="ch" forName="childText" refType="w" refFor="ch" refForName="Image" fact="1.06"/>
                        <dgm:constr type="t" for="ch" forName="childText"/>
                      </dgm:constrLst>
                    </dgm:if>
                    <dgm:else name="Name9">
                      <dgm:constrLst>
                        <dgm:constr type="w" for="ch" forName="Image" refType="h"/>
                        <dgm:constr type="h" for="ch" forName="Image" refType="h"/>
                        <dgm:constr type="r" for="ch" forName="Image" refType="w"/>
                        <dgm:constr type="t" for="ch" forName="Image"/>
                        <dgm:constr type="h" for="ch" forName="childText" refType="h"/>
                        <dgm:constr type="t" for="ch" forName="childText"/>
                        <dgm:constr type="wOff" for="ch" forName="childText" refType="w" refFor="ch" refForName="Image" fact="-1.06"/>
                      </dgm:constrLst>
                    </dgm:else>
                  </dgm:choose>
                  <dgm:ruleLst/>
                  <dgm:layoutNode name="Image" styleLbl="node1">
                    <dgm:alg type="sp"/>
                    <dgm:shape xmlns:r="http://schemas.openxmlformats.org/officeDocument/2006/relationships" type="roundRect" r:blip="" blipPhldr="1">
                      <dgm:adjLst>
                        <dgm:adj idx="1" val="0.1667"/>
                      </dgm:adjLst>
                    </dgm:shape>
                    <dgm:presOf/>
                  </dgm:layoutNode>
                  <dgm:layoutNode name="childText" styleLbl="lnNode1">
                    <dgm:varLst>
                      <dgm:chMax val="0"/>
                      <dgm:chPref val="0"/>
                      <dgm:bulletEnabled val="1"/>
                    </dgm:varLst>
                    <dgm:alg type="tx"/>
                    <dgm:shape xmlns:r="http://schemas.openxmlformats.org/officeDocument/2006/relationships" type="roundRect" r:blip="">
                      <dgm:adjLst>
                        <dgm:adj idx="1" val="0.1667"/>
                      </dgm:adjLst>
                    </dgm:shape>
                    <dgm:presOf axis="self desOrSelf" ptType="node node" st="1 1" cnt="1 0"/>
                    <dgm:ruleLst>
                      <dgm:rule type="primFontSz" val="5" fact="NaN" max="NaN"/>
                    </dgm:ruleLst>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PictureAccentList">
  <dgm:title val=""/>
  <dgm:desc val=""/>
  <dgm:catLst>
    <dgm:cat type="picture" pri="14000"/>
    <dgm:cat type="list" pri="14500"/>
  </dgm:catLst>
  <dgm:sampData>
    <dgm:dataModel>
      <dgm:ptLst>
        <dgm:pt modelId="0" type="doc"/>
        <dgm:pt modelId="1">
          <dgm:prSet phldr="1"/>
        </dgm:pt>
        <dgm:pt modelId="11">
          <dgm:prSet phldr="1"/>
        </dgm:pt>
        <dgm:pt modelId="12">
          <dgm:prSet phldr="1"/>
        </dgm:pt>
      </dgm:ptLst>
      <dgm:cxnLst>
        <dgm:cxn modelId="4" srcId="0" destId="1" srcOrd="0" destOrd="0"/>
        <dgm:cxn modelId="5" srcId="1" destId="11" srcOrd="0" destOrd="0"/>
        <dgm:cxn modelId="6" srcId="1" destId="12" srcOrd="1" destOrd="0"/>
      </dgm:cxnLst>
      <dgm:bg/>
      <dgm:whole/>
    </dgm:dataModel>
  </dgm:sampData>
  <dgm:styleData>
    <dgm:dataModel>
      <dgm:ptLst>
        <dgm:pt modelId="0" type="doc"/>
        <dgm:pt modelId="1"/>
        <dgm:pt modelId="11"/>
        <dgm:pt modelId="12"/>
        <dgm:pt modelId="13"/>
      </dgm:ptLst>
      <dgm:cxnLst>
        <dgm:cxn modelId="4" srcId="0" destId="1" srcOrd="0" destOrd="0"/>
        <dgm:cxn modelId="5" srcId="1" destId="11" srcOrd="0" destOrd="0"/>
        <dgm:cxn modelId="6" srcId="1" destId="12" srcOrd="0" destOrd="0"/>
        <dgm:cxn modelId="14" srcId="1" destId="13" srcOrd="0" destOrd="0"/>
      </dgm:cxnLst>
      <dgm:bg/>
      <dgm:whole/>
    </dgm:dataModel>
  </dgm:styleData>
  <dgm:clrData>
    <dgm:dataModel>
      <dgm:ptLst>
        <dgm:pt modelId="0" type="doc"/>
        <dgm:pt modelId="1"/>
        <dgm:pt modelId="11"/>
        <dgm:pt modelId="12"/>
        <dgm:pt modelId="13"/>
      </dgm:ptLst>
      <dgm:cxnLst>
        <dgm:cxn modelId="4" srcId="0" destId="1" srcOrd="0" destOrd="0"/>
        <dgm:cxn modelId="5" srcId="1" destId="11" srcOrd="0" destOrd="0"/>
        <dgm:cxn modelId="6" srcId="1" destId="12" srcOrd="0" destOrd="0"/>
        <dgm:cxn modelId="14" srcId="1" destId="13" srcOrd="0" destOrd="0"/>
      </dgm:cxnLst>
      <dgm:bg/>
      <dgm:whole/>
    </dgm:dataModel>
  </dgm:clrData>
  <dgm:layoutNode name="layout">
    <dgm:varLst>
      <dgm:chMax/>
      <dgm:chPref/>
      <dgm:dir/>
      <dgm:animOne val="branch"/>
      <dgm:animLvl val="lvl"/>
      <dgm:resizeHandles/>
    </dgm:varLst>
    <dgm:choose name="Name0">
      <dgm:if name="Name1" func="var" arg="dir" op="equ" val="norm">
        <dgm:alg type="hierChild">
          <dgm:param type="linDir" val="fromL"/>
        </dgm:alg>
      </dgm:if>
      <dgm:else name="Name2">
        <dgm:alg type="hierChild">
          <dgm:param type="linDir" val="fromL"/>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primFontSz" for="des" forName="childText" refType="primFontSz" refFor="des" refForName="rootText" op="lte"/>
      <dgm:constr type="w" for="des" forName="rootComposite" refType="w" fact="4"/>
      <dgm:constr type="h" for="des" forName="rootComposite" refType="h"/>
      <dgm:constr type="w" for="des" forName="childComposite" refType="w" refFor="des" refForName="rootComposite"/>
      <dgm:constr type="h" for="des" forName="childComposite" refType="h" refFor="des" refForName="rootComposite"/>
      <dgm:constr type="sibSp" refType="w" refFor="des" refForName="rootComposite" fact="0.1"/>
      <dgm:constr type="sibSp" for="des" forName="childShape" refType="h" refFor="des" refForName="rootComposite" fact="0.12"/>
      <dgm:constr type="sp" for="des" forName="root" refType="h" refFor="des" refForName="rootComposite" fact="0.18"/>
    </dgm:constrLst>
    <dgm:ruleLst/>
    <dgm:forEach name="Name3" axis="ch">
      <dgm:forEach name="Name4" axis="self" ptType="node" cnt="1">
        <dgm:layoutNode name="root">
          <dgm:varLst>
            <dgm:chMax/>
            <dgm:chPref val="4"/>
          </dgm:varLst>
          <dgm:alg type="hierRoot"/>
          <dgm:shape xmlns:r="http://schemas.openxmlformats.org/officeDocument/2006/relationships" r:blip="">
            <dgm:adjLst/>
          </dgm:shape>
          <dgm:presOf/>
          <dgm:constrLst/>
          <dgm:ruleLst/>
          <dgm:layoutNode name="rootComposite">
            <dgm:varLst/>
            <dgm:alg type="composite"/>
            <dgm:shape xmlns:r="http://schemas.openxmlformats.org/officeDocument/2006/relationships" r:blip="">
              <dgm:adjLst/>
            </dgm:shape>
            <dgm:presOf axis="self" ptType="node" cnt="1"/>
            <dgm:constrLst>
              <dgm:constr type="l" for="ch" forName="rootText"/>
              <dgm:constr type="t" for="ch" forName="rootText"/>
              <dgm:constr type="w" for="ch" forName="rootText" refType="w"/>
              <dgm:constr type="h" for="ch" forName="rootText" refType="h"/>
            </dgm:constrLst>
            <dgm:ruleLst/>
            <dgm:layoutNode name="rootText" styleLbl="node0">
              <dgm:varLst>
                <dgm:chMax/>
                <dgm:chPref val="4"/>
              </dgm:varLst>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 type="primFontSz" val="65" fact="NaN" max="NaN"/>
              </dgm:ruleLst>
            </dgm:layoutNode>
          </dgm:layoutNode>
          <dgm:layoutNode name="childShape">
            <dgm:varLst>
              <dgm:chMax val="0"/>
              <dgm:chPref val="0"/>
            </dgm:varLst>
            <dgm:alg type="hierChild">
              <dgm:param type="chAlign" val="r"/>
              <dgm:param type="linDir" val="fromT"/>
              <dgm:param type="fallback" val="2D"/>
            </dgm:alg>
            <dgm:shape xmlns:r="http://schemas.openxmlformats.org/officeDocument/2006/relationships" r:blip="">
              <dgm:adjLst/>
            </dgm:shape>
            <dgm:presOf/>
            <dgm:constrLst/>
            <dgm:ruleLst/>
            <dgm:forEach name="Name5" axis="ch">
              <dgm:forEach name="Name6" axis="self" ptType="node">
                <dgm:layoutNode name="childComposite">
                  <dgm:varLst>
                    <dgm:chMax val="0"/>
                    <dgm:chPref val="0"/>
                  </dgm:varLst>
                  <dgm:alg type="composite"/>
                  <dgm:shape xmlns:r="http://schemas.openxmlformats.org/officeDocument/2006/relationships" r:blip="">
                    <dgm:adjLst/>
                  </dgm:shape>
                  <dgm:presOf/>
                  <dgm:choose name="Name7">
                    <dgm:if name="Name8" func="var" arg="dir" op="equ" val="norm">
                      <dgm:constrLst>
                        <dgm:constr type="w" for="ch" forName="Image" refType="h"/>
                        <dgm:constr type="h" for="ch" forName="Image" refType="h"/>
                        <dgm:constr type="l" for="ch" forName="Image"/>
                        <dgm:constr type="t" for="ch" forName="Image"/>
                        <dgm:constr type="h" for="ch" forName="childText" refType="h"/>
                        <dgm:constr type="l" for="ch" forName="childText" refType="w" refFor="ch" refForName="Image" fact="1.06"/>
                        <dgm:constr type="t" for="ch" forName="childText"/>
                      </dgm:constrLst>
                    </dgm:if>
                    <dgm:else name="Name9">
                      <dgm:constrLst>
                        <dgm:constr type="w" for="ch" forName="Image" refType="h"/>
                        <dgm:constr type="h" for="ch" forName="Image" refType="h"/>
                        <dgm:constr type="r" for="ch" forName="Image" refType="w"/>
                        <dgm:constr type="t" for="ch" forName="Image"/>
                        <dgm:constr type="h" for="ch" forName="childText" refType="h"/>
                        <dgm:constr type="t" for="ch" forName="childText"/>
                        <dgm:constr type="wOff" for="ch" forName="childText" refType="w" refFor="ch" refForName="Image" fact="-1.06"/>
                      </dgm:constrLst>
                    </dgm:else>
                  </dgm:choose>
                  <dgm:ruleLst/>
                  <dgm:layoutNode name="Image" styleLbl="node1">
                    <dgm:alg type="sp"/>
                    <dgm:shape xmlns:r="http://schemas.openxmlformats.org/officeDocument/2006/relationships" type="roundRect" r:blip="" blipPhldr="1">
                      <dgm:adjLst>
                        <dgm:adj idx="1" val="0.1667"/>
                      </dgm:adjLst>
                    </dgm:shape>
                    <dgm:presOf/>
                  </dgm:layoutNode>
                  <dgm:layoutNode name="childText" styleLbl="lnNode1">
                    <dgm:varLst>
                      <dgm:chMax val="0"/>
                      <dgm:chPref val="0"/>
                      <dgm:bulletEnabled val="1"/>
                    </dgm:varLst>
                    <dgm:alg type="tx"/>
                    <dgm:shape xmlns:r="http://schemas.openxmlformats.org/officeDocument/2006/relationships" type="roundRect" r:blip="">
                      <dgm:adjLst>
                        <dgm:adj idx="1" val="0.1667"/>
                      </dgm:adjLst>
                    </dgm:shape>
                    <dgm:presOf axis="self desOrSelf" ptType="node node" st="1 1" cnt="1 0"/>
                    <dgm:ruleLst>
                      <dgm:rule type="primFontSz" val="5" fact="NaN" max="NaN"/>
                    </dgm:ruleLs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0FE6177-9C39-4C36-A877-DD5F6B84E3E1}" type="datetimeFigureOut">
              <a:rPr lang="en-US" smtClean="0"/>
              <a:t>4/23/2014</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5933E3E-0100-4C69-9BA3-2180C3517D39}" type="slidenum">
              <a:rPr lang="en-US" smtClean="0"/>
              <a:t>‹#›</a:t>
            </a:fld>
            <a:endParaRPr lang="en-US" dirty="0"/>
          </a:p>
        </p:txBody>
      </p:sp>
    </p:spTree>
    <p:extLst>
      <p:ext uri="{BB962C8B-B14F-4D97-AF65-F5344CB8AC3E}">
        <p14:creationId xmlns:p14="http://schemas.microsoft.com/office/powerpoint/2010/main" val="29401570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en.wikipedia.org/wiki/Chemical_kinetics" TargetMode="External"/><Relationship Id="rId2" Type="http://schemas.openxmlformats.org/officeDocument/2006/relationships/slide" Target="../slides/slide21.xml"/><Relationship Id="rId1" Type="http://schemas.openxmlformats.org/officeDocument/2006/relationships/notesMaster" Target="../notesMasters/notesMaster1.xml"/><Relationship Id="rId5" Type="http://schemas.openxmlformats.org/officeDocument/2006/relationships/hyperlink" Target="http://en.wikipedia.org/wiki/Viscosity" TargetMode="External"/><Relationship Id="rId4" Type="http://schemas.openxmlformats.org/officeDocument/2006/relationships/hyperlink" Target="http://en.wikipedia.org/wiki/Surfactant" TargetMode="Externa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5933E3E-0100-4C69-9BA3-2180C3517D39}" type="slidenum">
              <a:rPr lang="en-US" smtClean="0"/>
              <a:t>5</a:t>
            </a:fld>
            <a:endParaRPr lang="en-US" dirty="0"/>
          </a:p>
        </p:txBody>
      </p:sp>
    </p:spTree>
    <p:extLst>
      <p:ext uri="{BB962C8B-B14F-4D97-AF65-F5344CB8AC3E}">
        <p14:creationId xmlns:p14="http://schemas.microsoft.com/office/powerpoint/2010/main" val="40175629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5933E3E-0100-4C69-9BA3-2180C3517D39}" type="slidenum">
              <a:rPr lang="en-US" smtClean="0"/>
              <a:t>14</a:t>
            </a:fld>
            <a:endParaRPr lang="en-US" dirty="0"/>
          </a:p>
        </p:txBody>
      </p:sp>
    </p:spTree>
    <p:extLst>
      <p:ext uri="{BB962C8B-B14F-4D97-AF65-F5344CB8AC3E}">
        <p14:creationId xmlns:p14="http://schemas.microsoft.com/office/powerpoint/2010/main" val="40175629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Primary components:</a:t>
            </a:r>
          </a:p>
          <a:p>
            <a:r>
              <a:rPr lang="en-US" sz="1200" b="0" i="0" kern="1200" dirty="0" smtClean="0">
                <a:solidFill>
                  <a:schemeClr val="tx1"/>
                </a:solidFill>
                <a:effectLst/>
                <a:latin typeface="+mn-lt"/>
                <a:ea typeface="+mn-ea"/>
                <a:cs typeface="+mn-cs"/>
              </a:rPr>
              <a:t>Phosphatidylcholine (PC) (13%-18%)</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Phosphatidylethanolamine (PE) (10%-15%)</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Phosphatidylinositol (PI) (10%-15%)</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Phosphatidic acid (PA) (5%-12%)</a:t>
            </a:r>
          </a:p>
          <a:p>
            <a:endParaRPr lang="en-US" dirty="0"/>
          </a:p>
        </p:txBody>
      </p:sp>
      <p:sp>
        <p:nvSpPr>
          <p:cNvPr id="4" name="Slide Number Placeholder 3"/>
          <p:cNvSpPr>
            <a:spLocks noGrp="1"/>
          </p:cNvSpPr>
          <p:nvPr>
            <p:ph type="sldNum" sz="quarter" idx="10"/>
          </p:nvPr>
        </p:nvSpPr>
        <p:spPr/>
        <p:txBody>
          <a:bodyPr/>
          <a:lstStyle/>
          <a:p>
            <a:fld id="{05933E3E-0100-4C69-9BA3-2180C3517D39}" type="slidenum">
              <a:rPr lang="en-US" smtClean="0"/>
              <a:t>15</a:t>
            </a:fld>
            <a:endParaRPr lang="en-US" dirty="0"/>
          </a:p>
        </p:txBody>
      </p:sp>
    </p:spTree>
    <p:extLst>
      <p:ext uri="{BB962C8B-B14F-4D97-AF65-F5344CB8AC3E}">
        <p14:creationId xmlns:p14="http://schemas.microsoft.com/office/powerpoint/2010/main" val="40175629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5933E3E-0100-4C69-9BA3-2180C3517D39}" type="slidenum">
              <a:rPr lang="en-US" smtClean="0"/>
              <a:t>16</a:t>
            </a:fld>
            <a:endParaRPr lang="en-US" dirty="0"/>
          </a:p>
        </p:txBody>
      </p:sp>
    </p:spTree>
    <p:extLst>
      <p:ext uri="{BB962C8B-B14F-4D97-AF65-F5344CB8AC3E}">
        <p14:creationId xmlns:p14="http://schemas.microsoft.com/office/powerpoint/2010/main" val="40175629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buFontTx/>
              <a:buChar char="•"/>
            </a:pPr>
            <a:r>
              <a:rPr lang="en-US" sz="1200" dirty="0" smtClean="0"/>
              <a:t> Disease state prevalence - CDC</a:t>
            </a:r>
          </a:p>
          <a:p>
            <a:pPr eaLnBrk="1" hangingPunct="1">
              <a:buFontTx/>
              <a:buChar char="•"/>
            </a:pPr>
            <a:r>
              <a:rPr lang="en-US" sz="1200" dirty="0" smtClean="0"/>
              <a:t> Cost statistic - Journal of Allergy and Clinical Immunology </a:t>
            </a:r>
            <a:endParaRPr lang="en-US" altLang="en-US" dirty="0" smtClean="0"/>
          </a:p>
        </p:txBody>
      </p:sp>
      <p:sp>
        <p:nvSpPr>
          <p:cNvPr id="4" name="Slide Number Placeholder 3"/>
          <p:cNvSpPr>
            <a:spLocks noGrp="1"/>
          </p:cNvSpPr>
          <p:nvPr>
            <p:ph type="sldNum" sz="quarter" idx="10"/>
          </p:nvPr>
        </p:nvSpPr>
        <p:spPr/>
        <p:txBody>
          <a:bodyPr/>
          <a:lstStyle/>
          <a:p>
            <a:fld id="{05933E3E-0100-4C69-9BA3-2180C3517D39}" type="slidenum">
              <a:rPr lang="en-US" smtClean="0"/>
              <a:t>17</a:t>
            </a:fld>
            <a:endParaRPr lang="en-US" dirty="0"/>
          </a:p>
        </p:txBody>
      </p:sp>
    </p:spTree>
    <p:extLst>
      <p:ext uri="{BB962C8B-B14F-4D97-AF65-F5344CB8AC3E}">
        <p14:creationId xmlns:p14="http://schemas.microsoft.com/office/powerpoint/2010/main" val="40175629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National Asthma Education</a:t>
            </a:r>
            <a:r>
              <a:rPr lang="en-US" baseline="0" dirty="0" smtClean="0"/>
              <a:t> and Prevention Program (</a:t>
            </a:r>
            <a:r>
              <a:rPr lang="en-US" dirty="0" smtClean="0"/>
              <a:t>NAEPP), 2007 doesn’t recommend this drug for routine management of asthma patients</a:t>
            </a:r>
            <a:endParaRPr lang="en-US" dirty="0"/>
          </a:p>
        </p:txBody>
      </p:sp>
      <p:sp>
        <p:nvSpPr>
          <p:cNvPr id="4" name="Slide Number Placeholder 3"/>
          <p:cNvSpPr>
            <a:spLocks noGrp="1"/>
          </p:cNvSpPr>
          <p:nvPr>
            <p:ph type="sldNum" sz="quarter" idx="10"/>
          </p:nvPr>
        </p:nvSpPr>
        <p:spPr/>
        <p:txBody>
          <a:bodyPr/>
          <a:lstStyle/>
          <a:p>
            <a:fld id="{05933E3E-0100-4C69-9BA3-2180C3517D39}" type="slidenum">
              <a:rPr lang="en-US" smtClean="0"/>
              <a:t>18</a:t>
            </a:fld>
            <a:endParaRPr lang="en-US" dirty="0"/>
          </a:p>
        </p:txBody>
      </p:sp>
    </p:spTree>
    <p:extLst>
      <p:ext uri="{BB962C8B-B14F-4D97-AF65-F5344CB8AC3E}">
        <p14:creationId xmlns:p14="http://schemas.microsoft.com/office/powerpoint/2010/main" val="5312623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5933E3E-0100-4C69-9BA3-2180C3517D39}" type="slidenum">
              <a:rPr lang="en-US" smtClean="0"/>
              <a:t>19</a:t>
            </a:fld>
            <a:endParaRPr lang="en-US" dirty="0"/>
          </a:p>
        </p:txBody>
      </p:sp>
    </p:spTree>
    <p:extLst>
      <p:ext uri="{BB962C8B-B14F-4D97-AF65-F5344CB8AC3E}">
        <p14:creationId xmlns:p14="http://schemas.microsoft.com/office/powerpoint/2010/main" val="5312623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Wingdings" panose="05000000000000000000" pitchFamily="2" charset="2"/>
              <a:buChar char="Ø"/>
            </a:pPr>
            <a:r>
              <a:rPr lang="en-US" sz="1200" b="1" dirty="0" smtClean="0">
                <a:solidFill>
                  <a:srgbClr val="CC0000"/>
                </a:solidFill>
              </a:rPr>
              <a:t>What Is It? This is a thyroid replacement hormone and is used to treat hypothyroidism (low thyroid).  Your prescription is compounded into a special powdered base that is designed to slow the release of the drug after you swallow the capsule.  This may allow for slower uptake of the product and more even blood levels</a:t>
            </a:r>
          </a:p>
          <a:p>
            <a:pPr>
              <a:buFont typeface="Wingdings" panose="05000000000000000000" pitchFamily="2" charset="2"/>
              <a:buChar char="Ø"/>
            </a:pPr>
            <a:endParaRPr lang="en-US" sz="1200" b="1" dirty="0" smtClean="0">
              <a:solidFill>
                <a:srgbClr val="CC0000"/>
              </a:solidFill>
            </a:endParaRPr>
          </a:p>
          <a:p>
            <a:pPr>
              <a:buFont typeface="Wingdings" panose="05000000000000000000" pitchFamily="2" charset="2"/>
              <a:buChar char="Ø"/>
            </a:pPr>
            <a:r>
              <a:rPr lang="en-US" sz="1200" b="1" dirty="0" smtClean="0">
                <a:solidFill>
                  <a:srgbClr val="CC0000"/>
                </a:solidFill>
              </a:rPr>
              <a:t>How to Use: Slow Release T3/T4 is commonly taken twice daily – every 12 hours, usually with food or milk.  It may take a few weeks to recognize the full action of this compound.</a:t>
            </a:r>
            <a:endParaRPr lang="en-US" dirty="0"/>
          </a:p>
        </p:txBody>
      </p:sp>
      <p:sp>
        <p:nvSpPr>
          <p:cNvPr id="4" name="Slide Number Placeholder 3"/>
          <p:cNvSpPr>
            <a:spLocks noGrp="1"/>
          </p:cNvSpPr>
          <p:nvPr>
            <p:ph type="sldNum" sz="quarter" idx="10"/>
          </p:nvPr>
        </p:nvSpPr>
        <p:spPr/>
        <p:txBody>
          <a:bodyPr/>
          <a:lstStyle/>
          <a:p>
            <a:fld id="{05933E3E-0100-4C69-9BA3-2180C3517D39}" type="slidenum">
              <a:rPr lang="en-US" smtClean="0"/>
              <a:t>20</a:t>
            </a:fld>
            <a:endParaRPr lang="en-US" dirty="0"/>
          </a:p>
        </p:txBody>
      </p:sp>
    </p:spTree>
    <p:extLst>
      <p:ext uri="{BB962C8B-B14F-4D97-AF65-F5344CB8AC3E}">
        <p14:creationId xmlns:p14="http://schemas.microsoft.com/office/powerpoint/2010/main" val="5312623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An excipient is an inactive substance formulated alongside the active ingredient of a medication, for the purpose of bulking-up formulations that contain potent active ingredients</a:t>
            </a:r>
          </a:p>
          <a:p>
            <a:r>
              <a:rPr lang="en-US" sz="1200" b="0" i="0" kern="1200" dirty="0" smtClean="0">
                <a:solidFill>
                  <a:schemeClr val="tx1"/>
                </a:solidFill>
                <a:effectLst/>
                <a:latin typeface="+mn-lt"/>
                <a:ea typeface="+mn-ea"/>
                <a:cs typeface="+mn-cs"/>
              </a:rPr>
              <a:t>An emulsifier (also known as an "emulgent") is a substance that stabilizes an emulsion by increasing its </a:t>
            </a:r>
            <a:r>
              <a:rPr lang="en-US" sz="1200" b="0" i="0" u="none" strike="noStrike" kern="1200" dirty="0" smtClean="0">
                <a:solidFill>
                  <a:schemeClr val="tx1"/>
                </a:solidFill>
                <a:effectLst/>
                <a:latin typeface="+mn-lt"/>
                <a:ea typeface="+mn-ea"/>
                <a:cs typeface="+mn-cs"/>
                <a:hlinkClick r:id="rId3" tooltip="Chemical kinetics"/>
              </a:rPr>
              <a:t>kinetic stability</a:t>
            </a:r>
            <a:r>
              <a:rPr lang="en-US" sz="1200" b="0" i="0" kern="1200" dirty="0" smtClean="0">
                <a:solidFill>
                  <a:schemeClr val="tx1"/>
                </a:solidFill>
                <a:effectLst/>
                <a:latin typeface="+mn-lt"/>
                <a:ea typeface="+mn-ea"/>
                <a:cs typeface="+mn-cs"/>
              </a:rPr>
              <a:t>. One class of emulsifiers is known as "surface active agents", or </a:t>
            </a:r>
            <a:r>
              <a:rPr lang="en-US" sz="1200" b="0" i="0" u="none" strike="noStrike" kern="1200" dirty="0" smtClean="0">
                <a:solidFill>
                  <a:schemeClr val="tx1"/>
                </a:solidFill>
                <a:effectLst/>
                <a:latin typeface="+mn-lt"/>
                <a:ea typeface="+mn-ea"/>
                <a:cs typeface="+mn-cs"/>
                <a:hlinkClick r:id="rId4" tooltip="Surfactant"/>
              </a:rPr>
              <a:t>surfactants</a:t>
            </a:r>
            <a:r>
              <a:rPr lang="en-US" sz="1200" b="0" i="0" u="none" strike="noStrike" kern="1200" dirty="0" smtClean="0">
                <a:solidFill>
                  <a:schemeClr val="tx1"/>
                </a:solidFill>
                <a:effectLst/>
                <a:latin typeface="+mn-lt"/>
                <a:ea typeface="+mn-ea"/>
                <a:cs typeface="+mn-cs"/>
              </a:rPr>
              <a:t>; Ex. Include soy lecithin</a:t>
            </a:r>
          </a:p>
          <a:p>
            <a:r>
              <a:rPr lang="en-US" sz="1200" b="1" i="0" kern="1200" dirty="0" smtClean="0">
                <a:solidFill>
                  <a:schemeClr val="tx1"/>
                </a:solidFill>
                <a:effectLst/>
                <a:latin typeface="+mn-lt"/>
                <a:ea typeface="+mn-ea"/>
                <a:cs typeface="+mn-cs"/>
              </a:rPr>
              <a:t>Thickening agents</a:t>
            </a:r>
            <a:r>
              <a:rPr lang="en-US" sz="1200" b="0" i="0" kern="1200" dirty="0" smtClean="0">
                <a:solidFill>
                  <a:schemeClr val="tx1"/>
                </a:solidFill>
                <a:effectLst/>
                <a:latin typeface="+mn-lt"/>
                <a:ea typeface="+mn-ea"/>
                <a:cs typeface="+mn-cs"/>
              </a:rPr>
              <a:t>, or </a:t>
            </a:r>
            <a:r>
              <a:rPr lang="en-US" sz="1200" b="1" i="0" kern="1200" dirty="0" smtClean="0">
                <a:solidFill>
                  <a:schemeClr val="tx1"/>
                </a:solidFill>
                <a:effectLst/>
                <a:latin typeface="+mn-lt"/>
                <a:ea typeface="+mn-ea"/>
                <a:cs typeface="+mn-cs"/>
              </a:rPr>
              <a:t>thickeners</a:t>
            </a:r>
            <a:r>
              <a:rPr lang="en-US" sz="1200" b="0" i="0" kern="1200" dirty="0" smtClean="0">
                <a:solidFill>
                  <a:schemeClr val="tx1"/>
                </a:solidFill>
                <a:effectLst/>
                <a:latin typeface="+mn-lt"/>
                <a:ea typeface="+mn-ea"/>
                <a:cs typeface="+mn-cs"/>
              </a:rPr>
              <a:t>, is the term applied to substances which increase the </a:t>
            </a:r>
            <a:r>
              <a:rPr lang="en-US" sz="1200" b="0" i="0" u="none" strike="noStrike" kern="1200" dirty="0" smtClean="0">
                <a:solidFill>
                  <a:schemeClr val="tx1"/>
                </a:solidFill>
                <a:effectLst/>
                <a:latin typeface="+mn-lt"/>
                <a:ea typeface="+mn-ea"/>
                <a:cs typeface="+mn-cs"/>
                <a:hlinkClick r:id="rId5" tooltip="Viscosity"/>
              </a:rPr>
              <a:t>viscosity</a:t>
            </a:r>
            <a:r>
              <a:rPr lang="en-US" sz="1200" b="0" i="0" kern="1200" dirty="0" smtClean="0">
                <a:solidFill>
                  <a:schemeClr val="tx1"/>
                </a:solidFill>
                <a:effectLst/>
                <a:latin typeface="+mn-lt"/>
                <a:ea typeface="+mn-ea"/>
                <a:cs typeface="+mn-cs"/>
              </a:rPr>
              <a:t> of a solution or liquid/solid mixture without substantially modifying its other properties;</a:t>
            </a:r>
            <a:endParaRPr lang="en-US" sz="1200" b="0" i="0" u="none" strike="noStrike"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05933E3E-0100-4C69-9BA3-2180C3517D39}" type="slidenum">
              <a:rPr lang="en-US" smtClean="0"/>
              <a:t>21</a:t>
            </a:fld>
            <a:endParaRPr lang="en-US" dirty="0"/>
          </a:p>
        </p:txBody>
      </p:sp>
    </p:spTree>
    <p:extLst>
      <p:ext uri="{BB962C8B-B14F-4D97-AF65-F5344CB8AC3E}">
        <p14:creationId xmlns:p14="http://schemas.microsoft.com/office/powerpoint/2010/main" val="5312623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National Asthma Education</a:t>
            </a:r>
            <a:r>
              <a:rPr lang="en-US" baseline="0" dirty="0" smtClean="0"/>
              <a:t> and Prevention Program (</a:t>
            </a:r>
            <a:r>
              <a:rPr lang="en-US" dirty="0" smtClean="0"/>
              <a:t>NAEPP), 2007 doesn’t recommend this drug for routine management of asthma patients</a:t>
            </a:r>
            <a:endParaRPr lang="en-US" dirty="0"/>
          </a:p>
        </p:txBody>
      </p:sp>
      <p:sp>
        <p:nvSpPr>
          <p:cNvPr id="4" name="Slide Number Placeholder 3"/>
          <p:cNvSpPr>
            <a:spLocks noGrp="1"/>
          </p:cNvSpPr>
          <p:nvPr>
            <p:ph type="sldNum" sz="quarter" idx="10"/>
          </p:nvPr>
        </p:nvSpPr>
        <p:spPr/>
        <p:txBody>
          <a:bodyPr/>
          <a:lstStyle/>
          <a:p>
            <a:fld id="{05933E3E-0100-4C69-9BA3-2180C3517D39}" type="slidenum">
              <a:rPr lang="en-US" smtClean="0"/>
              <a:t>22</a:t>
            </a:fld>
            <a:endParaRPr lang="en-US" dirty="0"/>
          </a:p>
        </p:txBody>
      </p:sp>
    </p:spTree>
    <p:extLst>
      <p:ext uri="{BB962C8B-B14F-4D97-AF65-F5344CB8AC3E}">
        <p14:creationId xmlns:p14="http://schemas.microsoft.com/office/powerpoint/2010/main" val="5312623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buFontTx/>
              <a:buChar char="•"/>
            </a:pPr>
            <a:r>
              <a:rPr lang="en-US" sz="1200" dirty="0" smtClean="0"/>
              <a:t> Disease state prevalence - CDC</a:t>
            </a:r>
          </a:p>
          <a:p>
            <a:pPr eaLnBrk="1" hangingPunct="1">
              <a:buFontTx/>
              <a:buChar char="•"/>
            </a:pPr>
            <a:r>
              <a:rPr lang="en-US" sz="1200" dirty="0" smtClean="0"/>
              <a:t> Cost statistic - Journal of Allergy and Clinical Immunology </a:t>
            </a:r>
            <a:endParaRPr lang="en-US" altLang="en-US" dirty="0" smtClean="0"/>
          </a:p>
        </p:txBody>
      </p:sp>
      <p:sp>
        <p:nvSpPr>
          <p:cNvPr id="4" name="Slide Number Placeholder 3"/>
          <p:cNvSpPr>
            <a:spLocks noGrp="1"/>
          </p:cNvSpPr>
          <p:nvPr>
            <p:ph type="sldNum" sz="quarter" idx="10"/>
          </p:nvPr>
        </p:nvSpPr>
        <p:spPr/>
        <p:txBody>
          <a:bodyPr/>
          <a:lstStyle/>
          <a:p>
            <a:fld id="{05933E3E-0100-4C69-9BA3-2180C3517D39}" type="slidenum">
              <a:rPr lang="en-US" smtClean="0"/>
              <a:t>23</a:t>
            </a:fld>
            <a:endParaRPr lang="en-US" dirty="0"/>
          </a:p>
        </p:txBody>
      </p:sp>
    </p:spTree>
    <p:extLst>
      <p:ext uri="{BB962C8B-B14F-4D97-AF65-F5344CB8AC3E}">
        <p14:creationId xmlns:p14="http://schemas.microsoft.com/office/powerpoint/2010/main" val="40175629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Overall the Stratum corneum is a relatively lipophilic barrier; but balance is needed as a very lipophilic</a:t>
            </a:r>
            <a:r>
              <a:rPr lang="en-US" baseline="0" dirty="0" smtClean="0"/>
              <a:t> drug may have trouble passing through the skin as the SC presents as a hydrophilic barrier</a:t>
            </a:r>
            <a:endParaRPr lang="en-US" dirty="0" smtClean="0"/>
          </a:p>
          <a:p>
            <a:r>
              <a:rPr lang="en-US" dirty="0" smtClean="0"/>
              <a:t>Drugs can enter through</a:t>
            </a:r>
            <a:r>
              <a:rPr lang="en-US" baseline="0" dirty="0" smtClean="0"/>
              <a:t> the transcellular (through cells) or paracellular (between cells) route</a:t>
            </a:r>
          </a:p>
          <a:p>
            <a:r>
              <a:rPr lang="en-US" baseline="0" dirty="0" smtClean="0"/>
              <a:t>Hydration of the skin generally enhances drug permeation through the skin because of its effect on the SC; occlusion of the skin blocks transepidermal water loss, leading to skin hydration at the site of occlusion</a:t>
            </a:r>
            <a:endParaRPr lang="en-US" dirty="0"/>
          </a:p>
        </p:txBody>
      </p:sp>
      <p:sp>
        <p:nvSpPr>
          <p:cNvPr id="4" name="Slide Number Placeholder 3"/>
          <p:cNvSpPr>
            <a:spLocks noGrp="1"/>
          </p:cNvSpPr>
          <p:nvPr>
            <p:ph type="sldNum" sz="quarter" idx="10"/>
          </p:nvPr>
        </p:nvSpPr>
        <p:spPr/>
        <p:txBody>
          <a:bodyPr/>
          <a:lstStyle/>
          <a:p>
            <a:fld id="{05933E3E-0100-4C69-9BA3-2180C3517D39}" type="slidenum">
              <a:rPr lang="en-US" smtClean="0"/>
              <a:t>6</a:t>
            </a:fld>
            <a:endParaRPr lang="en-US" dirty="0"/>
          </a:p>
        </p:txBody>
      </p:sp>
    </p:spTree>
    <p:extLst>
      <p:ext uri="{BB962C8B-B14F-4D97-AF65-F5344CB8AC3E}">
        <p14:creationId xmlns:p14="http://schemas.microsoft.com/office/powerpoint/2010/main" val="40175629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Wingdings" panose="05000000000000000000" pitchFamily="2" charset="2"/>
              <a:buChar char="Ø"/>
            </a:pPr>
            <a:r>
              <a:rPr lang="en-US" sz="1200" b="1" dirty="0" smtClean="0">
                <a:solidFill>
                  <a:srgbClr val="CC0000"/>
                </a:solidFill>
              </a:rPr>
              <a:t>What Is It? This is a thyroid replacement hormone and is used to treat hypothyroidism (low thyroid).  Your prescription is compounded into a special powdered base that is designed to slow the release of the drug after you swallow the capsule.  This may allow for slower uptake of the product and more even blood levels</a:t>
            </a:r>
          </a:p>
          <a:p>
            <a:pPr>
              <a:buFont typeface="Wingdings" panose="05000000000000000000" pitchFamily="2" charset="2"/>
              <a:buChar char="Ø"/>
            </a:pPr>
            <a:endParaRPr lang="en-US" sz="1200" b="1" dirty="0" smtClean="0">
              <a:solidFill>
                <a:srgbClr val="CC0000"/>
              </a:solidFill>
            </a:endParaRPr>
          </a:p>
          <a:p>
            <a:pPr>
              <a:buFont typeface="Wingdings" panose="05000000000000000000" pitchFamily="2" charset="2"/>
              <a:buChar char="Ø"/>
            </a:pPr>
            <a:r>
              <a:rPr lang="en-US" sz="1200" b="1" dirty="0" smtClean="0">
                <a:solidFill>
                  <a:srgbClr val="CC0000"/>
                </a:solidFill>
              </a:rPr>
              <a:t>How to Use: Slow Release T3/T4 is commonly taken twice daily – every 12 hours, usually with food or milk.  It may take a few weeks to recognize the full action of this compound.</a:t>
            </a:r>
            <a:endParaRPr lang="en-US" dirty="0"/>
          </a:p>
        </p:txBody>
      </p:sp>
      <p:sp>
        <p:nvSpPr>
          <p:cNvPr id="4" name="Slide Number Placeholder 3"/>
          <p:cNvSpPr>
            <a:spLocks noGrp="1"/>
          </p:cNvSpPr>
          <p:nvPr>
            <p:ph type="sldNum" sz="quarter" idx="10"/>
          </p:nvPr>
        </p:nvSpPr>
        <p:spPr/>
        <p:txBody>
          <a:bodyPr/>
          <a:lstStyle/>
          <a:p>
            <a:fld id="{05933E3E-0100-4C69-9BA3-2180C3517D39}" type="slidenum">
              <a:rPr lang="en-US" smtClean="0"/>
              <a:t>7</a:t>
            </a:fld>
            <a:endParaRPr lang="en-US" dirty="0"/>
          </a:p>
        </p:txBody>
      </p:sp>
    </p:spTree>
    <p:extLst>
      <p:ext uri="{BB962C8B-B14F-4D97-AF65-F5344CB8AC3E}">
        <p14:creationId xmlns:p14="http://schemas.microsoft.com/office/powerpoint/2010/main" val="5312623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Wingdings" panose="05000000000000000000" pitchFamily="2" charset="2"/>
              <a:buChar char="Ø"/>
            </a:pPr>
            <a:r>
              <a:rPr lang="en-US" sz="1200" b="1" dirty="0" smtClean="0">
                <a:solidFill>
                  <a:srgbClr val="CC0000"/>
                </a:solidFill>
              </a:rPr>
              <a:t>What Is It? This is a thyroid replacement hormone and is used to treat hypothyroidism (low thyroid).  Your prescription is compounded into a special powdered base that is designed to slow the release of the drug after you swallow the capsule.  This may allow for slower uptake of the product and more even blood levels</a:t>
            </a:r>
          </a:p>
          <a:p>
            <a:pPr>
              <a:buFont typeface="Wingdings" panose="05000000000000000000" pitchFamily="2" charset="2"/>
              <a:buChar char="Ø"/>
            </a:pPr>
            <a:endParaRPr lang="en-US" sz="1200" b="1" dirty="0" smtClean="0">
              <a:solidFill>
                <a:srgbClr val="CC0000"/>
              </a:solidFill>
            </a:endParaRPr>
          </a:p>
          <a:p>
            <a:pPr>
              <a:buFont typeface="Wingdings" panose="05000000000000000000" pitchFamily="2" charset="2"/>
              <a:buChar char="Ø"/>
            </a:pPr>
            <a:r>
              <a:rPr lang="en-US" sz="1200" b="1" dirty="0" smtClean="0">
                <a:solidFill>
                  <a:srgbClr val="CC0000"/>
                </a:solidFill>
              </a:rPr>
              <a:t>How to Use: Slow Release T3/T4 is commonly taken twice daily – every 12 hours, usually with food or milk.  It may take a few weeks to recognize the full action of this compound.</a:t>
            </a:r>
            <a:endParaRPr lang="en-US" dirty="0"/>
          </a:p>
        </p:txBody>
      </p:sp>
      <p:sp>
        <p:nvSpPr>
          <p:cNvPr id="4" name="Slide Number Placeholder 3"/>
          <p:cNvSpPr>
            <a:spLocks noGrp="1"/>
          </p:cNvSpPr>
          <p:nvPr>
            <p:ph type="sldNum" sz="quarter" idx="10"/>
          </p:nvPr>
        </p:nvSpPr>
        <p:spPr/>
        <p:txBody>
          <a:bodyPr/>
          <a:lstStyle/>
          <a:p>
            <a:fld id="{05933E3E-0100-4C69-9BA3-2180C3517D39}" type="slidenum">
              <a:rPr lang="en-US" smtClean="0"/>
              <a:t>8</a:t>
            </a:fld>
            <a:endParaRPr lang="en-US" dirty="0"/>
          </a:p>
        </p:txBody>
      </p:sp>
    </p:spTree>
    <p:extLst>
      <p:ext uri="{BB962C8B-B14F-4D97-AF65-F5344CB8AC3E}">
        <p14:creationId xmlns:p14="http://schemas.microsoft.com/office/powerpoint/2010/main" val="5312623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5933E3E-0100-4C69-9BA3-2180C3517D39}" type="slidenum">
              <a:rPr lang="en-US" smtClean="0"/>
              <a:t>9</a:t>
            </a:fld>
            <a:endParaRPr lang="en-US" dirty="0"/>
          </a:p>
        </p:txBody>
      </p:sp>
    </p:spTree>
    <p:extLst>
      <p:ext uri="{BB962C8B-B14F-4D97-AF65-F5344CB8AC3E}">
        <p14:creationId xmlns:p14="http://schemas.microsoft.com/office/powerpoint/2010/main" val="5312623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5933E3E-0100-4C69-9BA3-2180C3517D39}" type="slidenum">
              <a:rPr lang="en-US" smtClean="0"/>
              <a:t>10</a:t>
            </a:fld>
            <a:endParaRPr lang="en-US" dirty="0"/>
          </a:p>
        </p:txBody>
      </p:sp>
    </p:spTree>
    <p:extLst>
      <p:ext uri="{BB962C8B-B14F-4D97-AF65-F5344CB8AC3E}">
        <p14:creationId xmlns:p14="http://schemas.microsoft.com/office/powerpoint/2010/main" val="5312623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5933E3E-0100-4C69-9BA3-2180C3517D39}" type="slidenum">
              <a:rPr lang="en-US" smtClean="0"/>
              <a:t>11</a:t>
            </a:fld>
            <a:endParaRPr lang="en-US" dirty="0"/>
          </a:p>
        </p:txBody>
      </p:sp>
    </p:spTree>
    <p:extLst>
      <p:ext uri="{BB962C8B-B14F-4D97-AF65-F5344CB8AC3E}">
        <p14:creationId xmlns:p14="http://schemas.microsoft.com/office/powerpoint/2010/main" val="5312623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kern="1200" baseline="0" dirty="0" smtClean="0">
                <a:solidFill>
                  <a:schemeClr val="tx1"/>
                </a:solidFill>
                <a:effectLst/>
                <a:latin typeface="+mn-lt"/>
                <a:ea typeface="+mn-ea"/>
                <a:cs typeface="+mn-cs"/>
              </a:rPr>
              <a:t>What best describes the ideal physicochemical properties of a molecule designed to permeate or pass easily through skin?</a:t>
            </a:r>
          </a:p>
          <a:p>
            <a:pPr marL="628650" lvl="1" indent="-171450">
              <a:buFont typeface="Arial" panose="020B0604020202020204" pitchFamily="34" charset="0"/>
              <a:buChar char="•"/>
            </a:pPr>
            <a:r>
              <a:rPr lang="en-US" sz="1200" kern="1200" baseline="0" dirty="0" smtClean="0">
                <a:solidFill>
                  <a:schemeClr val="tx1"/>
                </a:solidFill>
                <a:effectLst/>
                <a:latin typeface="+mn-lt"/>
                <a:ea typeface="+mn-ea"/>
                <a:cs typeface="+mn-cs"/>
              </a:rPr>
              <a:t>A small molecule that is very soluble in both lipids and water</a:t>
            </a:r>
          </a:p>
          <a:p>
            <a:pPr marL="171450" indent="-171450">
              <a:buFont typeface="Arial" panose="020B0604020202020204" pitchFamily="34" charset="0"/>
              <a:buChar char="•"/>
            </a:pPr>
            <a:r>
              <a:rPr lang="en-US" sz="1200" kern="1200" baseline="0" dirty="0" smtClean="0">
                <a:solidFill>
                  <a:schemeClr val="tx1"/>
                </a:solidFill>
                <a:effectLst/>
                <a:latin typeface="+mn-lt"/>
                <a:ea typeface="+mn-ea"/>
                <a:cs typeface="+mn-cs"/>
              </a:rPr>
              <a:t>What is the major barrier to flux through the skin?</a:t>
            </a:r>
          </a:p>
          <a:p>
            <a:pPr marL="628650" lvl="1" indent="-171450">
              <a:buFont typeface="Arial" panose="020B0604020202020204" pitchFamily="34" charset="0"/>
              <a:buChar char="•"/>
            </a:pPr>
            <a:r>
              <a:rPr lang="en-US" sz="1200" kern="1200" baseline="0" dirty="0" smtClean="0">
                <a:solidFill>
                  <a:schemeClr val="tx1"/>
                </a:solidFill>
                <a:effectLst/>
                <a:latin typeface="+mn-lt"/>
                <a:ea typeface="+mn-ea"/>
                <a:cs typeface="+mn-cs"/>
              </a:rPr>
              <a:t>The multibilayers composed of alternating lipid and water phases between the corneocytes in the stratum corneum</a:t>
            </a:r>
          </a:p>
        </p:txBody>
      </p:sp>
      <p:sp>
        <p:nvSpPr>
          <p:cNvPr id="4" name="Slide Number Placeholder 3"/>
          <p:cNvSpPr>
            <a:spLocks noGrp="1"/>
          </p:cNvSpPr>
          <p:nvPr>
            <p:ph type="sldNum" sz="quarter" idx="10"/>
          </p:nvPr>
        </p:nvSpPr>
        <p:spPr/>
        <p:txBody>
          <a:bodyPr/>
          <a:lstStyle/>
          <a:p>
            <a:fld id="{05933E3E-0100-4C69-9BA3-2180C3517D39}" type="slidenum">
              <a:rPr lang="en-US" smtClean="0"/>
              <a:t>12</a:t>
            </a:fld>
            <a:endParaRPr lang="en-US" dirty="0"/>
          </a:p>
        </p:txBody>
      </p:sp>
    </p:spTree>
    <p:extLst>
      <p:ext uri="{BB962C8B-B14F-4D97-AF65-F5344CB8AC3E}">
        <p14:creationId xmlns:p14="http://schemas.microsoft.com/office/powerpoint/2010/main" val="3224213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5933E3E-0100-4C69-9BA3-2180C3517D39}" type="slidenum">
              <a:rPr lang="en-US" smtClean="0"/>
              <a:t>13</a:t>
            </a:fld>
            <a:endParaRPr lang="en-US" dirty="0"/>
          </a:p>
        </p:txBody>
      </p:sp>
    </p:spTree>
    <p:extLst>
      <p:ext uri="{BB962C8B-B14F-4D97-AF65-F5344CB8AC3E}">
        <p14:creationId xmlns:p14="http://schemas.microsoft.com/office/powerpoint/2010/main" val="40175629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7010400" y="152399"/>
            <a:ext cx="1981200" cy="65562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p:cNvSpPr/>
          <p:nvPr/>
        </p:nvSpPr>
        <p:spPr>
          <a:xfrm>
            <a:off x="152400" y="153923"/>
            <a:ext cx="6705600" cy="6553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Subtitle 2"/>
          <p:cNvSpPr>
            <a:spLocks noGrp="1"/>
          </p:cNvSpPr>
          <p:nvPr>
            <p:ph type="subTitle" idx="1"/>
          </p:nvPr>
        </p:nvSpPr>
        <p:spPr>
          <a:xfrm>
            <a:off x="7010400" y="2052960"/>
            <a:ext cx="1981200" cy="1828800"/>
          </a:xfrm>
        </p:spPr>
        <p:txBody>
          <a:bodyPr anchor="ctr">
            <a:normAutofit/>
          </a:bodyPr>
          <a:lstStyle>
            <a:lvl1pPr marL="0" indent="0" algn="l">
              <a:buNone/>
              <a:defRPr sz="19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10" name="Date Placeholder 9"/>
          <p:cNvSpPr>
            <a:spLocks noGrp="1"/>
          </p:cNvSpPr>
          <p:nvPr>
            <p:ph type="dt" sz="half" idx="10"/>
          </p:nvPr>
        </p:nvSpPr>
        <p:spPr/>
        <p:txBody>
          <a:bodyPr/>
          <a:lstStyle>
            <a:lvl1pPr>
              <a:defRPr>
                <a:solidFill>
                  <a:schemeClr val="bg2"/>
                </a:solidFill>
              </a:defRPr>
            </a:lvl1pPr>
          </a:lstStyle>
          <a:p>
            <a:fld id="{FAC2461A-0E37-4BDB-BE81-02955AE2322D}" type="datetimeFigureOut">
              <a:rPr lang="es-CO" smtClean="0"/>
              <a:t>23/04/2014</a:t>
            </a:fld>
            <a:endParaRPr lang="es-CO" dirty="0"/>
          </a:p>
        </p:txBody>
      </p:sp>
      <p:sp>
        <p:nvSpPr>
          <p:cNvPr id="11" name="Slide Number Placeholder 10"/>
          <p:cNvSpPr>
            <a:spLocks noGrp="1"/>
          </p:cNvSpPr>
          <p:nvPr>
            <p:ph type="sldNum" sz="quarter" idx="11"/>
          </p:nvPr>
        </p:nvSpPr>
        <p:spPr/>
        <p:txBody>
          <a:bodyPr/>
          <a:lstStyle>
            <a:lvl1pPr>
              <a:defRPr>
                <a:solidFill>
                  <a:srgbClr val="FFFFFF"/>
                </a:solidFill>
              </a:defRPr>
            </a:lvl1pPr>
          </a:lstStyle>
          <a:p>
            <a:fld id="{EFFEBB04-4B70-4FB9-8273-1B3A170C5873}" type="slidenum">
              <a:rPr lang="es-CO" smtClean="0"/>
              <a:t>‹#›</a:t>
            </a:fld>
            <a:endParaRPr lang="es-CO" dirty="0"/>
          </a:p>
        </p:txBody>
      </p:sp>
      <p:sp>
        <p:nvSpPr>
          <p:cNvPr id="12" name="Footer Placeholder 11"/>
          <p:cNvSpPr>
            <a:spLocks noGrp="1"/>
          </p:cNvSpPr>
          <p:nvPr>
            <p:ph type="ftr" sz="quarter" idx="12"/>
          </p:nvPr>
        </p:nvSpPr>
        <p:spPr/>
        <p:txBody>
          <a:bodyPr/>
          <a:lstStyle>
            <a:lvl1pPr>
              <a:defRPr>
                <a:solidFill>
                  <a:schemeClr val="bg2"/>
                </a:solidFill>
              </a:defRPr>
            </a:lvl1pPr>
          </a:lstStyle>
          <a:p>
            <a:endParaRPr lang="es-CO" dirty="0"/>
          </a:p>
        </p:txBody>
      </p:sp>
      <p:sp>
        <p:nvSpPr>
          <p:cNvPr id="13" name="Title 12"/>
          <p:cNvSpPr>
            <a:spLocks noGrp="1"/>
          </p:cNvSpPr>
          <p:nvPr>
            <p:ph type="title"/>
          </p:nvPr>
        </p:nvSpPr>
        <p:spPr>
          <a:xfrm>
            <a:off x="457200" y="2052960"/>
            <a:ext cx="6324600" cy="1828800"/>
          </a:xfrm>
        </p:spPr>
        <p:txBody>
          <a:bodyPr/>
          <a:lstStyle>
            <a:lvl1pPr algn="r">
              <a:defRPr sz="4200" spc="150" baseline="0"/>
            </a:lvl1pPr>
          </a:lstStyle>
          <a:p>
            <a:r>
              <a:rPr lang="en-US" smtClean="0"/>
              <a:t>Click to edit Master title style</a:t>
            </a:r>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AC2461A-0E37-4BDB-BE81-02955AE2322D}" type="datetimeFigureOut">
              <a:rPr lang="es-CO" smtClean="0"/>
              <a:t>23/04/2014</a:t>
            </a:fld>
            <a:endParaRPr lang="es-CO" dirty="0"/>
          </a:p>
        </p:txBody>
      </p:sp>
      <p:sp>
        <p:nvSpPr>
          <p:cNvPr id="5" name="Footer Placeholder 4"/>
          <p:cNvSpPr>
            <a:spLocks noGrp="1"/>
          </p:cNvSpPr>
          <p:nvPr>
            <p:ph type="ftr" sz="quarter" idx="11"/>
          </p:nvPr>
        </p:nvSpPr>
        <p:spPr/>
        <p:txBody>
          <a:bodyPr/>
          <a:lstStyle/>
          <a:p>
            <a:endParaRPr lang="es-CO" dirty="0"/>
          </a:p>
        </p:txBody>
      </p:sp>
      <p:sp>
        <p:nvSpPr>
          <p:cNvPr id="6" name="Slide Number Placeholder 5"/>
          <p:cNvSpPr>
            <a:spLocks noGrp="1"/>
          </p:cNvSpPr>
          <p:nvPr>
            <p:ph type="sldNum" sz="quarter" idx="12"/>
          </p:nvPr>
        </p:nvSpPr>
        <p:spPr/>
        <p:txBody>
          <a:bodyPr/>
          <a:lstStyle/>
          <a:p>
            <a:fld id="{EFFEBB04-4B70-4FB9-8273-1B3A170C5873}" type="slidenum">
              <a:rPr lang="es-CO" smtClean="0"/>
              <a:t>‹#›</a:t>
            </a:fld>
            <a:endParaRPr lang="es-CO"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152400" y="147319"/>
            <a:ext cx="6705600" cy="655624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p:cNvSpPr/>
          <p:nvPr/>
        </p:nvSpPr>
        <p:spPr>
          <a:xfrm>
            <a:off x="7010400" y="147319"/>
            <a:ext cx="1956046" cy="655624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Vertical Title 1"/>
          <p:cNvSpPr>
            <a:spLocks noGrp="1"/>
          </p:cNvSpPr>
          <p:nvPr>
            <p:ph type="title" orient="vert"/>
          </p:nvPr>
        </p:nvSpPr>
        <p:spPr>
          <a:xfrm>
            <a:off x="7162800" y="274638"/>
            <a:ext cx="1676400" cy="5851525"/>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AC2461A-0E37-4BDB-BE81-02955AE2322D}" type="datetimeFigureOut">
              <a:rPr lang="es-CO" smtClean="0"/>
              <a:t>23/04/2014</a:t>
            </a:fld>
            <a:endParaRPr lang="es-CO" dirty="0"/>
          </a:p>
        </p:txBody>
      </p:sp>
      <p:sp>
        <p:nvSpPr>
          <p:cNvPr id="5" name="Footer Placeholder 4"/>
          <p:cNvSpPr>
            <a:spLocks noGrp="1"/>
          </p:cNvSpPr>
          <p:nvPr>
            <p:ph type="ftr" sz="quarter" idx="11"/>
          </p:nvPr>
        </p:nvSpPr>
        <p:spPr/>
        <p:txBody>
          <a:bodyPr/>
          <a:lstStyle/>
          <a:p>
            <a:endParaRPr lang="es-CO" dirty="0"/>
          </a:p>
        </p:txBody>
      </p:sp>
      <p:sp>
        <p:nvSpPr>
          <p:cNvPr id="6" name="Slide Number Placeholder 5"/>
          <p:cNvSpPr>
            <a:spLocks noGrp="1"/>
          </p:cNvSpPr>
          <p:nvPr>
            <p:ph type="sldNum" sz="quarter" idx="12"/>
          </p:nvPr>
        </p:nvSpPr>
        <p:spPr/>
        <p:txBody>
          <a:bodyPr/>
          <a:lstStyle>
            <a:lvl1pPr>
              <a:defRPr>
                <a:solidFill>
                  <a:schemeClr val="bg2"/>
                </a:solidFill>
              </a:defRPr>
            </a:lvl1pPr>
          </a:lstStyle>
          <a:p>
            <a:fld id="{EFFEBB04-4B70-4FB9-8273-1B3A170C5873}" type="slidenum">
              <a:rPr lang="es-CO" smtClean="0"/>
              <a:t>‹#›</a:t>
            </a:fld>
            <a:endParaRPr lang="es-CO"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AC2461A-0E37-4BDB-BE81-02955AE2322D}" type="datetimeFigureOut">
              <a:rPr lang="es-CO" smtClean="0"/>
              <a:t>23/04/2014</a:t>
            </a:fld>
            <a:endParaRPr lang="es-CO" dirty="0"/>
          </a:p>
        </p:txBody>
      </p:sp>
      <p:sp>
        <p:nvSpPr>
          <p:cNvPr id="5" name="Footer Placeholder 4"/>
          <p:cNvSpPr>
            <a:spLocks noGrp="1"/>
          </p:cNvSpPr>
          <p:nvPr>
            <p:ph type="ftr" sz="quarter" idx="11"/>
          </p:nvPr>
        </p:nvSpPr>
        <p:spPr/>
        <p:txBody>
          <a:bodyPr/>
          <a:lstStyle/>
          <a:p>
            <a:endParaRPr lang="es-CO" dirty="0"/>
          </a:p>
        </p:txBody>
      </p:sp>
      <p:sp>
        <p:nvSpPr>
          <p:cNvPr id="6" name="Slide Number Placeholder 5"/>
          <p:cNvSpPr>
            <a:spLocks noGrp="1"/>
          </p:cNvSpPr>
          <p:nvPr>
            <p:ph type="sldNum" sz="quarter" idx="12"/>
          </p:nvPr>
        </p:nvSpPr>
        <p:spPr/>
        <p:txBody>
          <a:bodyPr/>
          <a:lstStyle/>
          <a:p>
            <a:fld id="{EFFEBB04-4B70-4FB9-8273-1B3A170C5873}" type="slidenum">
              <a:rPr lang="es-CO" smtClean="0"/>
              <a:t>‹#›</a:t>
            </a:fld>
            <a:endParaRPr lang="es-CO" dirty="0"/>
          </a:p>
        </p:txBody>
      </p:sp>
      <p:sp>
        <p:nvSpPr>
          <p:cNvPr id="7" name="Title 6"/>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7010400" y="152399"/>
            <a:ext cx="1981200" cy="655624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p:cNvSpPr/>
          <p:nvPr/>
        </p:nvSpPr>
        <p:spPr>
          <a:xfrm>
            <a:off x="152400" y="153923"/>
            <a:ext cx="6705600" cy="6553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 Placeholder 2"/>
          <p:cNvSpPr>
            <a:spLocks noGrp="1"/>
          </p:cNvSpPr>
          <p:nvPr>
            <p:ph type="body" idx="1"/>
          </p:nvPr>
        </p:nvSpPr>
        <p:spPr>
          <a:xfrm>
            <a:off x="7162799" y="2892277"/>
            <a:ext cx="1600201" cy="1645920"/>
          </a:xfrm>
        </p:spPr>
        <p:txBody>
          <a:bodyPr anchor="ctr"/>
          <a:lstStyle>
            <a:lvl1pPr marL="0" indent="0">
              <a:buNone/>
              <a:defRPr sz="2000">
                <a:solidFill>
                  <a:schemeClr val="bg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9" name="Date Placeholder 8"/>
          <p:cNvSpPr>
            <a:spLocks noGrp="1"/>
          </p:cNvSpPr>
          <p:nvPr>
            <p:ph type="dt" sz="half" idx="10"/>
          </p:nvPr>
        </p:nvSpPr>
        <p:spPr/>
        <p:txBody>
          <a:bodyPr/>
          <a:lstStyle>
            <a:lvl1pPr>
              <a:defRPr>
                <a:solidFill>
                  <a:srgbClr val="FFFFFF"/>
                </a:solidFill>
              </a:defRPr>
            </a:lvl1pPr>
          </a:lstStyle>
          <a:p>
            <a:fld id="{FAC2461A-0E37-4BDB-BE81-02955AE2322D}" type="datetimeFigureOut">
              <a:rPr lang="es-CO" smtClean="0"/>
              <a:t>23/04/2014</a:t>
            </a:fld>
            <a:endParaRPr lang="es-CO" dirty="0"/>
          </a:p>
        </p:txBody>
      </p:sp>
      <p:sp>
        <p:nvSpPr>
          <p:cNvPr id="10" name="Slide Number Placeholder 9"/>
          <p:cNvSpPr>
            <a:spLocks noGrp="1"/>
          </p:cNvSpPr>
          <p:nvPr>
            <p:ph type="sldNum" sz="quarter" idx="11"/>
          </p:nvPr>
        </p:nvSpPr>
        <p:spPr/>
        <p:txBody>
          <a:bodyPr/>
          <a:lstStyle>
            <a:lvl1pPr>
              <a:defRPr>
                <a:solidFill>
                  <a:schemeClr val="bg2"/>
                </a:solidFill>
              </a:defRPr>
            </a:lvl1pPr>
          </a:lstStyle>
          <a:p>
            <a:fld id="{EFFEBB04-4B70-4FB9-8273-1B3A170C5873}" type="slidenum">
              <a:rPr lang="es-CO" smtClean="0"/>
              <a:t>‹#›</a:t>
            </a:fld>
            <a:endParaRPr lang="es-CO" dirty="0"/>
          </a:p>
        </p:txBody>
      </p:sp>
      <p:sp>
        <p:nvSpPr>
          <p:cNvPr id="11" name="Footer Placeholder 10"/>
          <p:cNvSpPr>
            <a:spLocks noGrp="1"/>
          </p:cNvSpPr>
          <p:nvPr>
            <p:ph type="ftr" sz="quarter" idx="12"/>
          </p:nvPr>
        </p:nvSpPr>
        <p:spPr/>
        <p:txBody>
          <a:bodyPr/>
          <a:lstStyle>
            <a:lvl1pPr>
              <a:defRPr>
                <a:solidFill>
                  <a:srgbClr val="FFFFFF"/>
                </a:solidFill>
              </a:defRPr>
            </a:lvl1pPr>
          </a:lstStyle>
          <a:p>
            <a:endParaRPr lang="es-CO" dirty="0"/>
          </a:p>
        </p:txBody>
      </p:sp>
      <p:sp>
        <p:nvSpPr>
          <p:cNvPr id="12" name="Title 11"/>
          <p:cNvSpPr>
            <a:spLocks noGrp="1"/>
          </p:cNvSpPr>
          <p:nvPr>
            <p:ph type="title"/>
          </p:nvPr>
        </p:nvSpPr>
        <p:spPr>
          <a:xfrm>
            <a:off x="381000" y="2892277"/>
            <a:ext cx="6324600" cy="1645920"/>
          </a:xfrm>
        </p:spPr>
        <p:txBody>
          <a:bodyPr/>
          <a:lstStyle>
            <a:lvl1pPr algn="r">
              <a:defRPr sz="4200" spc="150" baseline="0"/>
            </a:lvl1pPr>
          </a:lstStyle>
          <a:p>
            <a:r>
              <a:rPr lang="en-US" smtClean="0"/>
              <a:t>Click to edit Master title style</a:t>
            </a:r>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719072"/>
            <a:ext cx="4038600" cy="440740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719072"/>
            <a:ext cx="4038600" cy="440740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FAC2461A-0E37-4BDB-BE81-02955AE2322D}" type="datetimeFigureOut">
              <a:rPr lang="es-CO" smtClean="0"/>
              <a:t>23/04/2014</a:t>
            </a:fld>
            <a:endParaRPr lang="es-CO" dirty="0"/>
          </a:p>
        </p:txBody>
      </p:sp>
      <p:sp>
        <p:nvSpPr>
          <p:cNvPr id="6" name="Footer Placeholder 5"/>
          <p:cNvSpPr>
            <a:spLocks noGrp="1"/>
          </p:cNvSpPr>
          <p:nvPr>
            <p:ph type="ftr" sz="quarter" idx="11"/>
          </p:nvPr>
        </p:nvSpPr>
        <p:spPr/>
        <p:txBody>
          <a:bodyPr/>
          <a:lstStyle/>
          <a:p>
            <a:endParaRPr lang="es-CO" dirty="0"/>
          </a:p>
        </p:txBody>
      </p:sp>
      <p:sp>
        <p:nvSpPr>
          <p:cNvPr id="7" name="Slide Number Placeholder 6"/>
          <p:cNvSpPr>
            <a:spLocks noGrp="1"/>
          </p:cNvSpPr>
          <p:nvPr>
            <p:ph type="sldNum" sz="quarter" idx="12"/>
          </p:nvPr>
        </p:nvSpPr>
        <p:spPr/>
        <p:txBody>
          <a:bodyPr/>
          <a:lstStyle/>
          <a:p>
            <a:fld id="{EFFEBB04-4B70-4FB9-8273-1B3A170C5873}" type="slidenum">
              <a:rPr lang="es-CO" smtClean="0"/>
              <a:t>‹#›</a:t>
            </a:fld>
            <a:endParaRPr lang="es-CO" dirty="0"/>
          </a:p>
        </p:txBody>
      </p:sp>
      <p:sp>
        <p:nvSpPr>
          <p:cNvPr id="8" name="Title 7"/>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722438"/>
            <a:ext cx="4040188" cy="639762"/>
          </a:xfrm>
        </p:spPr>
        <p:txBody>
          <a:bodyPr anchor="b"/>
          <a:lstStyle>
            <a:lvl1pPr marL="0" indent="0" algn="ctr">
              <a:buNone/>
              <a:defRPr sz="24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438399"/>
            <a:ext cx="4040188" cy="36877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45025" y="1722438"/>
            <a:ext cx="4041775" cy="639762"/>
          </a:xfrm>
        </p:spPr>
        <p:txBody>
          <a:bodyPr anchor="b"/>
          <a:lstStyle>
            <a:lvl1pPr marL="0" indent="0" algn="ctr">
              <a:buNone/>
              <a:defRPr sz="24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438399"/>
            <a:ext cx="4041775" cy="36877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FAC2461A-0E37-4BDB-BE81-02955AE2322D}" type="datetimeFigureOut">
              <a:rPr lang="es-CO" smtClean="0"/>
              <a:t>23/04/2014</a:t>
            </a:fld>
            <a:endParaRPr lang="es-CO" dirty="0"/>
          </a:p>
        </p:txBody>
      </p:sp>
      <p:sp>
        <p:nvSpPr>
          <p:cNvPr id="8" name="Footer Placeholder 7"/>
          <p:cNvSpPr>
            <a:spLocks noGrp="1"/>
          </p:cNvSpPr>
          <p:nvPr>
            <p:ph type="ftr" sz="quarter" idx="11"/>
          </p:nvPr>
        </p:nvSpPr>
        <p:spPr/>
        <p:txBody>
          <a:bodyPr/>
          <a:lstStyle/>
          <a:p>
            <a:endParaRPr lang="es-CO" dirty="0"/>
          </a:p>
        </p:txBody>
      </p:sp>
      <p:sp>
        <p:nvSpPr>
          <p:cNvPr id="9" name="Slide Number Placeholder 8"/>
          <p:cNvSpPr>
            <a:spLocks noGrp="1"/>
          </p:cNvSpPr>
          <p:nvPr>
            <p:ph type="sldNum" sz="quarter" idx="12"/>
          </p:nvPr>
        </p:nvSpPr>
        <p:spPr/>
        <p:txBody>
          <a:bodyPr/>
          <a:lstStyle/>
          <a:p>
            <a:fld id="{EFFEBB04-4B70-4FB9-8273-1B3A170C5873}" type="slidenum">
              <a:rPr lang="es-CO" smtClean="0"/>
              <a:t>‹#›</a:t>
            </a:fld>
            <a:endParaRPr lang="es-CO" dirty="0"/>
          </a:p>
        </p:txBody>
      </p:sp>
      <p:sp>
        <p:nvSpPr>
          <p:cNvPr id="10" name="Title 9"/>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C2461A-0E37-4BDB-BE81-02955AE2322D}" type="datetimeFigureOut">
              <a:rPr lang="es-CO" smtClean="0"/>
              <a:t>23/04/2014</a:t>
            </a:fld>
            <a:endParaRPr lang="es-CO" dirty="0"/>
          </a:p>
        </p:txBody>
      </p:sp>
      <p:sp>
        <p:nvSpPr>
          <p:cNvPr id="4" name="Footer Placeholder 3"/>
          <p:cNvSpPr>
            <a:spLocks noGrp="1"/>
          </p:cNvSpPr>
          <p:nvPr>
            <p:ph type="ftr" sz="quarter" idx="11"/>
          </p:nvPr>
        </p:nvSpPr>
        <p:spPr/>
        <p:txBody>
          <a:bodyPr/>
          <a:lstStyle/>
          <a:p>
            <a:endParaRPr lang="es-CO" dirty="0"/>
          </a:p>
        </p:txBody>
      </p:sp>
      <p:sp>
        <p:nvSpPr>
          <p:cNvPr id="5" name="Slide Number Placeholder 4"/>
          <p:cNvSpPr>
            <a:spLocks noGrp="1"/>
          </p:cNvSpPr>
          <p:nvPr>
            <p:ph type="sldNum" sz="quarter" idx="12"/>
          </p:nvPr>
        </p:nvSpPr>
        <p:spPr/>
        <p:txBody>
          <a:bodyPr/>
          <a:lstStyle/>
          <a:p>
            <a:fld id="{EFFEBB04-4B70-4FB9-8273-1B3A170C5873}" type="slidenum">
              <a:rPr lang="es-CO" smtClean="0"/>
              <a:t>‹#›</a:t>
            </a:fld>
            <a:endParaRPr lang="es-CO" dirty="0"/>
          </a:p>
        </p:txBody>
      </p:sp>
      <p:sp>
        <p:nvSpPr>
          <p:cNvPr id="6" name="Title 5"/>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152400" y="150919"/>
            <a:ext cx="8831802" cy="655624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Date Placeholder 1"/>
          <p:cNvSpPr>
            <a:spLocks noGrp="1"/>
          </p:cNvSpPr>
          <p:nvPr>
            <p:ph type="dt" sz="half" idx="10"/>
          </p:nvPr>
        </p:nvSpPr>
        <p:spPr/>
        <p:txBody>
          <a:bodyPr/>
          <a:lstStyle/>
          <a:p>
            <a:fld id="{FAC2461A-0E37-4BDB-BE81-02955AE2322D}" type="datetimeFigureOut">
              <a:rPr lang="es-CO" smtClean="0"/>
              <a:t>23/04/2014</a:t>
            </a:fld>
            <a:endParaRPr lang="es-CO" dirty="0"/>
          </a:p>
        </p:txBody>
      </p:sp>
      <p:sp>
        <p:nvSpPr>
          <p:cNvPr id="3" name="Footer Placeholder 2"/>
          <p:cNvSpPr>
            <a:spLocks noGrp="1"/>
          </p:cNvSpPr>
          <p:nvPr>
            <p:ph type="ftr" sz="quarter" idx="11"/>
          </p:nvPr>
        </p:nvSpPr>
        <p:spPr/>
        <p:txBody>
          <a:bodyPr/>
          <a:lstStyle/>
          <a:p>
            <a:endParaRPr lang="es-CO" dirty="0"/>
          </a:p>
        </p:txBody>
      </p:sp>
      <p:sp>
        <p:nvSpPr>
          <p:cNvPr id="4" name="Slide Number Placeholder 3"/>
          <p:cNvSpPr>
            <a:spLocks noGrp="1"/>
          </p:cNvSpPr>
          <p:nvPr>
            <p:ph type="sldNum" sz="quarter" idx="12"/>
          </p:nvPr>
        </p:nvSpPr>
        <p:spPr/>
        <p:txBody>
          <a:bodyPr/>
          <a:lstStyle/>
          <a:p>
            <a:fld id="{EFFEBB04-4B70-4FB9-8273-1B3A170C5873}" type="slidenum">
              <a:rPr lang="es-CO" smtClean="0"/>
              <a:t>‹#›</a:t>
            </a:fld>
            <a:endParaRPr lang="es-CO"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1">
        <a:schemeClr val="bg2"/>
      </p:bgRef>
    </p:bg>
    <p:spTree>
      <p:nvGrpSpPr>
        <p:cNvPr id="1" name=""/>
        <p:cNvGrpSpPr/>
        <p:nvPr/>
      </p:nvGrpSpPr>
      <p:grpSpPr>
        <a:xfrm>
          <a:off x="0" y="0"/>
          <a:ext cx="0" cy="0"/>
          <a:chOff x="0" y="0"/>
          <a:chExt cx="0" cy="0"/>
        </a:xfrm>
      </p:grpSpPr>
      <p:sp>
        <p:nvSpPr>
          <p:cNvPr id="10" name="Rectangle 9"/>
          <p:cNvSpPr/>
          <p:nvPr/>
        </p:nvSpPr>
        <p:spPr>
          <a:xfrm>
            <a:off x="0" y="0"/>
            <a:ext cx="9144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p:cNvSpPr/>
          <p:nvPr/>
        </p:nvSpPr>
        <p:spPr>
          <a:xfrm>
            <a:off x="7010400" y="150876"/>
            <a:ext cx="1981200" cy="65562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9" name="Rectangle 8"/>
          <p:cNvSpPr/>
          <p:nvPr/>
        </p:nvSpPr>
        <p:spPr>
          <a:xfrm>
            <a:off x="152400" y="152400"/>
            <a:ext cx="6705600" cy="6553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p:cNvSpPr>
            <a:spLocks noGrp="1"/>
          </p:cNvSpPr>
          <p:nvPr>
            <p:ph idx="1"/>
          </p:nvPr>
        </p:nvSpPr>
        <p:spPr>
          <a:xfrm>
            <a:off x="609600" y="304800"/>
            <a:ext cx="586740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7159752" y="2130552"/>
            <a:ext cx="1673352" cy="2816352"/>
          </a:xfrm>
        </p:spPr>
        <p:txBody>
          <a:bodyPr tIns="0"/>
          <a:lstStyle>
            <a:lvl1pPr marL="0" indent="0">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AC2461A-0E37-4BDB-BE81-02955AE2322D}" type="datetimeFigureOut">
              <a:rPr lang="es-CO" smtClean="0"/>
              <a:t>23/04/2014</a:t>
            </a:fld>
            <a:endParaRPr lang="es-CO" dirty="0"/>
          </a:p>
        </p:txBody>
      </p:sp>
      <p:sp>
        <p:nvSpPr>
          <p:cNvPr id="6" name="Footer Placeholder 5"/>
          <p:cNvSpPr>
            <a:spLocks noGrp="1"/>
          </p:cNvSpPr>
          <p:nvPr>
            <p:ph type="ftr" sz="quarter" idx="11"/>
          </p:nvPr>
        </p:nvSpPr>
        <p:spPr/>
        <p:txBody>
          <a:bodyPr/>
          <a:lstStyle/>
          <a:p>
            <a:endParaRPr lang="es-CO" dirty="0"/>
          </a:p>
        </p:txBody>
      </p:sp>
      <p:sp>
        <p:nvSpPr>
          <p:cNvPr id="7" name="Slide Number Placeholder 6"/>
          <p:cNvSpPr>
            <a:spLocks noGrp="1"/>
          </p:cNvSpPr>
          <p:nvPr>
            <p:ph type="sldNum" sz="quarter" idx="12"/>
          </p:nvPr>
        </p:nvSpPr>
        <p:spPr>
          <a:ln>
            <a:noFill/>
          </a:ln>
        </p:spPr>
        <p:txBody>
          <a:bodyPr/>
          <a:lstStyle>
            <a:lvl1pPr>
              <a:defRPr>
                <a:solidFill>
                  <a:srgbClr val="FFFFFF"/>
                </a:solidFill>
              </a:defRPr>
            </a:lvl1pPr>
          </a:lstStyle>
          <a:p>
            <a:fld id="{EFFEBB04-4B70-4FB9-8273-1B3A170C5873}" type="slidenum">
              <a:rPr lang="es-CO" smtClean="0"/>
              <a:t>‹#›</a:t>
            </a:fld>
            <a:endParaRPr lang="es-CO" dirty="0"/>
          </a:p>
        </p:txBody>
      </p:sp>
      <p:sp>
        <p:nvSpPr>
          <p:cNvPr id="11" name="Title 10"/>
          <p:cNvSpPr>
            <a:spLocks noGrp="1"/>
          </p:cNvSpPr>
          <p:nvPr>
            <p:ph type="title"/>
          </p:nvPr>
        </p:nvSpPr>
        <p:spPr>
          <a:xfrm>
            <a:off x="7159752" y="457200"/>
            <a:ext cx="1675660" cy="1673352"/>
          </a:xfrm>
        </p:spPr>
        <p:txBody>
          <a:bodyPr anchor="b"/>
          <a:lstStyle>
            <a:lvl1pPr algn="l">
              <a:defRPr sz="2000" spc="150" baseline="0"/>
            </a:lvl1pPr>
          </a:lstStyle>
          <a:p>
            <a:r>
              <a:rPr lang="en-US" smtClean="0"/>
              <a:t>Click to edit Master title style</a:t>
            </a:r>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1">
        <a:schemeClr val="bg2"/>
      </p:bgRef>
    </p:bg>
    <p:spTree>
      <p:nvGrpSpPr>
        <p:cNvPr id="1" name=""/>
        <p:cNvGrpSpPr/>
        <p:nvPr/>
      </p:nvGrpSpPr>
      <p:grpSpPr>
        <a:xfrm>
          <a:off x="0" y="0"/>
          <a:ext cx="0" cy="0"/>
          <a:chOff x="0" y="0"/>
          <a:chExt cx="0" cy="0"/>
        </a:xfrm>
      </p:grpSpPr>
      <p:sp>
        <p:nvSpPr>
          <p:cNvPr id="8" name="Rectangle 7"/>
          <p:cNvSpPr/>
          <p:nvPr/>
        </p:nvSpPr>
        <p:spPr>
          <a:xfrm>
            <a:off x="0" y="0"/>
            <a:ext cx="9144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9" name="Rectangle 8"/>
          <p:cNvSpPr/>
          <p:nvPr/>
        </p:nvSpPr>
        <p:spPr>
          <a:xfrm>
            <a:off x="7010400" y="150876"/>
            <a:ext cx="1981200" cy="65562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Picture Placeholder 2"/>
          <p:cNvSpPr>
            <a:spLocks noGrp="1"/>
          </p:cNvSpPr>
          <p:nvPr>
            <p:ph type="pic" idx="1"/>
          </p:nvPr>
        </p:nvSpPr>
        <p:spPr>
          <a:xfrm>
            <a:off x="152400" y="152400"/>
            <a:ext cx="6705600" cy="6553200"/>
          </a:xfrm>
        </p:spPr>
        <p:txBody>
          <a:bodyPr anchor="ctr"/>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Click icon to add picture</a:t>
            </a:r>
            <a:endParaRPr lang="en-US" dirty="0"/>
          </a:p>
        </p:txBody>
      </p:sp>
      <p:sp>
        <p:nvSpPr>
          <p:cNvPr id="4" name="Text Placeholder 3"/>
          <p:cNvSpPr>
            <a:spLocks noGrp="1"/>
          </p:cNvSpPr>
          <p:nvPr>
            <p:ph type="body" sz="half" idx="2"/>
          </p:nvPr>
        </p:nvSpPr>
        <p:spPr>
          <a:xfrm>
            <a:off x="7162800" y="2133600"/>
            <a:ext cx="1676400" cy="2971800"/>
          </a:xfrm>
        </p:spPr>
        <p:txBody>
          <a:bodyPr tIns="0"/>
          <a:lstStyle>
            <a:lvl1pPr marL="0" indent="0">
              <a:buNone/>
              <a:defRPr sz="14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AC2461A-0E37-4BDB-BE81-02955AE2322D}" type="datetimeFigureOut">
              <a:rPr lang="es-CO" smtClean="0"/>
              <a:t>23/04/2014</a:t>
            </a:fld>
            <a:endParaRPr lang="es-CO" dirty="0"/>
          </a:p>
        </p:txBody>
      </p:sp>
      <p:sp>
        <p:nvSpPr>
          <p:cNvPr id="6" name="Footer Placeholder 5"/>
          <p:cNvSpPr>
            <a:spLocks noGrp="1"/>
          </p:cNvSpPr>
          <p:nvPr>
            <p:ph type="ftr" sz="quarter" idx="11"/>
          </p:nvPr>
        </p:nvSpPr>
        <p:spPr/>
        <p:txBody>
          <a:bodyPr/>
          <a:lstStyle/>
          <a:p>
            <a:endParaRPr lang="es-CO" dirty="0"/>
          </a:p>
        </p:txBody>
      </p:sp>
      <p:sp>
        <p:nvSpPr>
          <p:cNvPr id="7" name="Slide Number Placeholder 6"/>
          <p:cNvSpPr>
            <a:spLocks noGrp="1"/>
          </p:cNvSpPr>
          <p:nvPr>
            <p:ph type="sldNum" sz="quarter" idx="12"/>
          </p:nvPr>
        </p:nvSpPr>
        <p:spPr/>
        <p:txBody>
          <a:bodyPr/>
          <a:lstStyle/>
          <a:p>
            <a:fld id="{EFFEBB04-4B70-4FB9-8273-1B3A170C5873}" type="slidenum">
              <a:rPr lang="es-CO" smtClean="0"/>
              <a:t>‹#›</a:t>
            </a:fld>
            <a:endParaRPr lang="es-CO" dirty="0"/>
          </a:p>
        </p:txBody>
      </p:sp>
      <p:sp>
        <p:nvSpPr>
          <p:cNvPr id="10" name="Title 9"/>
          <p:cNvSpPr>
            <a:spLocks noGrp="1"/>
          </p:cNvSpPr>
          <p:nvPr>
            <p:ph type="title"/>
          </p:nvPr>
        </p:nvSpPr>
        <p:spPr>
          <a:xfrm>
            <a:off x="7162800" y="460248"/>
            <a:ext cx="1676400" cy="1673352"/>
          </a:xfrm>
        </p:spPr>
        <p:txBody>
          <a:bodyPr anchor="b"/>
          <a:lstStyle>
            <a:lvl1pPr algn="l">
              <a:defRPr sz="2000" spc="150" baseline="0">
                <a:solidFill>
                  <a:schemeClr val="tx2"/>
                </a:solidFill>
              </a:defRPr>
            </a:lvl1pPr>
          </a:lstStyle>
          <a:p>
            <a:r>
              <a:rPr lang="en-US" smtClean="0"/>
              <a:t>Click to edit Master title style</a:t>
            </a:r>
            <a:endParaRPr lang="en-US"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p:nvSpPr>
        <p:spPr>
          <a:xfrm>
            <a:off x="152400" y="1634971"/>
            <a:ext cx="8831802" cy="504547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p:cNvSpPr/>
          <p:nvPr/>
        </p:nvSpPr>
        <p:spPr>
          <a:xfrm>
            <a:off x="152399" y="152400"/>
            <a:ext cx="8814047" cy="134644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Placeholder 1"/>
          <p:cNvSpPr>
            <a:spLocks noGrp="1"/>
          </p:cNvSpPr>
          <p:nvPr>
            <p:ph type="title"/>
          </p:nvPr>
        </p:nvSpPr>
        <p:spPr>
          <a:xfrm>
            <a:off x="381000" y="355847"/>
            <a:ext cx="8381260" cy="1054394"/>
          </a:xfrm>
          <a:prstGeom prst="rect">
            <a:avLst/>
          </a:prstGeom>
        </p:spPr>
        <p:txBody>
          <a:bodyPr vert="horz" lIns="91440" tIns="45720" rIns="91440" bIns="45720" rtlCol="0" anchor="ctr">
            <a:noAutofit/>
          </a:bodyPr>
          <a:lstStyle/>
          <a:p>
            <a:r>
              <a:rPr lang="en-US" smtClean="0"/>
              <a:t>Click to edit Master title style</a:t>
            </a:r>
            <a:endParaRPr lang="en-US" dirty="0"/>
          </a:p>
        </p:txBody>
      </p:sp>
      <p:sp>
        <p:nvSpPr>
          <p:cNvPr id="3" name="Text Placeholder 2"/>
          <p:cNvSpPr>
            <a:spLocks noGrp="1"/>
          </p:cNvSpPr>
          <p:nvPr>
            <p:ph type="body" idx="1"/>
          </p:nvPr>
        </p:nvSpPr>
        <p:spPr>
          <a:xfrm>
            <a:off x="380999" y="1719071"/>
            <a:ext cx="8407893" cy="440740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370888" y="6356350"/>
            <a:ext cx="2133600" cy="274320"/>
          </a:xfrm>
          <a:prstGeom prst="rect">
            <a:avLst/>
          </a:prstGeom>
        </p:spPr>
        <p:txBody>
          <a:bodyPr vert="horz" lIns="91440" tIns="45720" rIns="91440" bIns="45720" rtlCol="0" anchor="ctr"/>
          <a:lstStyle>
            <a:lvl1pPr algn="l">
              <a:defRPr sz="1100">
                <a:solidFill>
                  <a:schemeClr val="tx2"/>
                </a:solidFill>
              </a:defRPr>
            </a:lvl1pPr>
          </a:lstStyle>
          <a:p>
            <a:fld id="{FAC2461A-0E37-4BDB-BE81-02955AE2322D}" type="datetimeFigureOut">
              <a:rPr lang="es-CO" smtClean="0"/>
              <a:t>23/04/2014</a:t>
            </a:fld>
            <a:endParaRPr lang="es-CO" dirty="0"/>
          </a:p>
        </p:txBody>
      </p:sp>
      <p:sp>
        <p:nvSpPr>
          <p:cNvPr id="5" name="Footer Placeholder 4"/>
          <p:cNvSpPr>
            <a:spLocks noGrp="1"/>
          </p:cNvSpPr>
          <p:nvPr>
            <p:ph type="ftr" sz="quarter" idx="3"/>
          </p:nvPr>
        </p:nvSpPr>
        <p:spPr>
          <a:xfrm>
            <a:off x="3048000" y="6356350"/>
            <a:ext cx="3352800" cy="274320"/>
          </a:xfrm>
          <a:prstGeom prst="rect">
            <a:avLst/>
          </a:prstGeom>
        </p:spPr>
        <p:txBody>
          <a:bodyPr vert="horz" lIns="91440" tIns="45720" rIns="91440" bIns="45720" rtlCol="0" anchor="ctr"/>
          <a:lstStyle>
            <a:lvl1pPr algn="ctr">
              <a:defRPr sz="1100">
                <a:solidFill>
                  <a:schemeClr val="tx2"/>
                </a:solidFill>
              </a:defRPr>
            </a:lvl1pPr>
          </a:lstStyle>
          <a:p>
            <a:endParaRPr lang="es-CO" dirty="0"/>
          </a:p>
        </p:txBody>
      </p:sp>
      <p:sp>
        <p:nvSpPr>
          <p:cNvPr id="6" name="Slide Number Placeholder 5"/>
          <p:cNvSpPr>
            <a:spLocks noGrp="1"/>
          </p:cNvSpPr>
          <p:nvPr>
            <p:ph type="sldNum" sz="quarter" idx="4"/>
          </p:nvPr>
        </p:nvSpPr>
        <p:spPr>
          <a:xfrm>
            <a:off x="8234680" y="6355080"/>
            <a:ext cx="582966" cy="274320"/>
          </a:xfrm>
          <a:prstGeom prst="rect">
            <a:avLst/>
          </a:prstGeom>
          <a:ln w="19050">
            <a:noFill/>
          </a:ln>
        </p:spPr>
        <p:txBody>
          <a:bodyPr vert="horz" lIns="91440" tIns="45720" rIns="91440" bIns="45720" rtlCol="0" anchor="ctr"/>
          <a:lstStyle>
            <a:lvl1pPr algn="ctr">
              <a:defRPr sz="1100">
                <a:solidFill>
                  <a:schemeClr val="tx2"/>
                </a:solidFill>
              </a:defRPr>
            </a:lvl1pPr>
          </a:lstStyle>
          <a:p>
            <a:fld id="{EFFEBB04-4B70-4FB9-8273-1B3A170C5873}" type="slidenum">
              <a:rPr lang="es-CO" smtClean="0"/>
              <a:t>‹#›</a:t>
            </a:fld>
            <a:endParaRPr lang="es-CO"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14400" rtl="0" eaLnBrk="1" latinLnBrk="0" hangingPunct="1">
        <a:spcBef>
          <a:spcPct val="0"/>
        </a:spcBef>
        <a:buNone/>
        <a:defRPr sz="3200" kern="1200" cap="all" spc="200" baseline="0">
          <a:ln>
            <a:noFill/>
          </a:ln>
          <a:solidFill>
            <a:schemeClr val="bg1"/>
          </a:solidFill>
          <a:effectLst/>
          <a:latin typeface="+mj-lt"/>
          <a:ea typeface="+mj-ea"/>
          <a:cs typeface="+mj-cs"/>
        </a:defRPr>
      </a:lvl1pPr>
    </p:titleStyle>
    <p:bodyStyle>
      <a:lvl1pPr marL="274320" indent="-228600" algn="l" defTabSz="914400" rtl="0" eaLnBrk="1" latinLnBrk="0" hangingPunct="1">
        <a:spcBef>
          <a:spcPct val="20000"/>
        </a:spcBef>
        <a:buClr>
          <a:schemeClr val="accent1"/>
        </a:buClr>
        <a:buFont typeface="Wingdings 2" pitchFamily="18" charset="2"/>
        <a:buChar char=""/>
        <a:defRPr sz="2000" kern="1200" spc="150" baseline="0">
          <a:solidFill>
            <a:schemeClr val="tx2"/>
          </a:solidFill>
          <a:latin typeface="+mn-lt"/>
          <a:ea typeface="+mn-ea"/>
          <a:cs typeface="+mn-cs"/>
        </a:defRPr>
      </a:lvl1pPr>
      <a:lvl2pPr marL="548640" indent="-182880" algn="l" defTabSz="914400" rtl="0" eaLnBrk="1" latinLnBrk="0" hangingPunct="1">
        <a:spcBef>
          <a:spcPct val="20000"/>
        </a:spcBef>
        <a:buClr>
          <a:schemeClr val="accent2"/>
        </a:buClr>
        <a:buFont typeface="Wingdings" pitchFamily="2" charset="2"/>
        <a:buChar char="§"/>
        <a:defRPr sz="1800" kern="1200" spc="100" baseline="0">
          <a:solidFill>
            <a:schemeClr val="tx2"/>
          </a:solidFill>
          <a:latin typeface="+mn-lt"/>
          <a:ea typeface="+mn-ea"/>
          <a:cs typeface="+mn-cs"/>
        </a:defRPr>
      </a:lvl2pPr>
      <a:lvl3pPr marL="822960" indent="-182880" algn="l" defTabSz="914400" rtl="0" eaLnBrk="1" latinLnBrk="0" hangingPunct="1">
        <a:spcBef>
          <a:spcPct val="20000"/>
        </a:spcBef>
        <a:buClr>
          <a:schemeClr val="accent3"/>
        </a:buClr>
        <a:buFont typeface="Wingdings" pitchFamily="2" charset="2"/>
        <a:buChar char="§"/>
        <a:defRPr sz="1600" kern="1200" spc="100" baseline="0">
          <a:solidFill>
            <a:schemeClr val="tx2"/>
          </a:solidFill>
          <a:latin typeface="+mn-lt"/>
          <a:ea typeface="+mn-ea"/>
          <a:cs typeface="+mn-cs"/>
        </a:defRPr>
      </a:lvl3pPr>
      <a:lvl4pPr marL="1097280" indent="-182880" algn="l" defTabSz="914400" rtl="0" eaLnBrk="1" latinLnBrk="0" hangingPunct="1">
        <a:spcBef>
          <a:spcPct val="20000"/>
        </a:spcBef>
        <a:buClr>
          <a:schemeClr val="accent4"/>
        </a:buClr>
        <a:buFont typeface="Wingdings" pitchFamily="2" charset="2"/>
        <a:buChar char="§"/>
        <a:defRPr sz="1400" kern="1200">
          <a:solidFill>
            <a:schemeClr val="tx2"/>
          </a:solidFill>
          <a:latin typeface="+mn-lt"/>
          <a:ea typeface="+mn-ea"/>
          <a:cs typeface="+mn-cs"/>
        </a:defRPr>
      </a:lvl4pPr>
      <a:lvl5pPr marL="1280160" indent="-182880" algn="l" defTabSz="914400" rtl="0" eaLnBrk="1" latinLnBrk="0" hangingPunct="1">
        <a:spcBef>
          <a:spcPct val="20000"/>
        </a:spcBef>
        <a:buClr>
          <a:schemeClr val="accent6"/>
        </a:buClr>
        <a:buFont typeface="Wingdings" pitchFamily="2" charset="2"/>
        <a:buChar char="§"/>
        <a:defRPr sz="1300" kern="1200" spc="100" baseline="0">
          <a:solidFill>
            <a:schemeClr val="tx2"/>
          </a:solidFill>
          <a:latin typeface="+mn-lt"/>
          <a:ea typeface="+mn-ea"/>
          <a:cs typeface="+mn-cs"/>
        </a:defRPr>
      </a:lvl5pPr>
      <a:lvl6pPr marL="1554480" indent="-182880" algn="l" defTabSz="914400" rtl="0" eaLnBrk="1" latinLnBrk="0" hangingPunct="1">
        <a:spcBef>
          <a:spcPct val="20000"/>
        </a:spcBef>
        <a:buClr>
          <a:schemeClr val="accent1"/>
        </a:buClr>
        <a:buFont typeface="Wingdings" pitchFamily="2" charset="2"/>
        <a:buChar char="§"/>
        <a:defRPr sz="1200" kern="1200">
          <a:solidFill>
            <a:schemeClr val="tx2"/>
          </a:solidFill>
          <a:latin typeface="+mn-lt"/>
          <a:ea typeface="+mn-ea"/>
          <a:cs typeface="+mn-cs"/>
        </a:defRPr>
      </a:lvl6pPr>
      <a:lvl7pPr marL="1828800" indent="-182880" algn="l" defTabSz="914400" rtl="0" eaLnBrk="1" latinLnBrk="0" hangingPunct="1">
        <a:spcBef>
          <a:spcPct val="20000"/>
        </a:spcBef>
        <a:buClr>
          <a:schemeClr val="accent2"/>
        </a:buClr>
        <a:buFont typeface="Wingdings" pitchFamily="2" charset="2"/>
        <a:buChar char="§"/>
        <a:defRPr sz="1200" kern="1200">
          <a:solidFill>
            <a:schemeClr val="tx2"/>
          </a:solidFill>
          <a:latin typeface="+mn-lt"/>
          <a:ea typeface="+mn-ea"/>
          <a:cs typeface="+mn-cs"/>
        </a:defRPr>
      </a:lvl7pPr>
      <a:lvl8pPr marL="2103120" indent="-182880" algn="l" defTabSz="914400" rtl="0" eaLnBrk="1" latinLnBrk="0" hangingPunct="1">
        <a:spcBef>
          <a:spcPct val="20000"/>
        </a:spcBef>
        <a:buClr>
          <a:schemeClr val="accent3"/>
        </a:buClr>
        <a:buFont typeface="Wingdings" pitchFamily="2" charset="2"/>
        <a:buChar char="§"/>
        <a:defRPr sz="1200" kern="1200">
          <a:solidFill>
            <a:schemeClr val="tx2"/>
          </a:solidFill>
          <a:latin typeface="+mn-lt"/>
          <a:ea typeface="+mn-ea"/>
          <a:cs typeface="+mn-cs"/>
        </a:defRPr>
      </a:lvl8pPr>
      <a:lvl9pPr marL="2377440" indent="-182880" algn="l" defTabSz="914400" rtl="0" eaLnBrk="1" latinLnBrk="0" hangingPunct="1">
        <a:spcBef>
          <a:spcPct val="20000"/>
        </a:spcBef>
        <a:buClr>
          <a:schemeClr val="accent5"/>
        </a:buClr>
        <a:buFont typeface="Wingdings" pitchFamily="2" charset="2"/>
        <a:buChar char="§"/>
        <a:defRPr sz="12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4.jp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17.jpeg"/><Relationship Id="rId13" Type="http://schemas.openxmlformats.org/officeDocument/2006/relationships/diagramColors" Target="../diagrams/colors2.xml"/><Relationship Id="rId3" Type="http://schemas.openxmlformats.org/officeDocument/2006/relationships/diagramData" Target="../diagrams/data1.xml"/><Relationship Id="rId7" Type="http://schemas.microsoft.com/office/2007/relationships/diagramDrawing" Target="../diagrams/drawing1.xml"/><Relationship Id="rId12" Type="http://schemas.openxmlformats.org/officeDocument/2006/relationships/diagramQuickStyle" Target="../diagrams/quickStyle2.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1.xml"/><Relationship Id="rId11" Type="http://schemas.openxmlformats.org/officeDocument/2006/relationships/diagramLayout" Target="../diagrams/layout2.xml"/><Relationship Id="rId5" Type="http://schemas.openxmlformats.org/officeDocument/2006/relationships/diagramQuickStyle" Target="../diagrams/quickStyle1.xml"/><Relationship Id="rId10" Type="http://schemas.openxmlformats.org/officeDocument/2006/relationships/diagramData" Target="../diagrams/data2.xml"/><Relationship Id="rId4" Type="http://schemas.openxmlformats.org/officeDocument/2006/relationships/diagramLayout" Target="../diagrams/layout1.xml"/><Relationship Id="rId9" Type="http://schemas.openxmlformats.org/officeDocument/2006/relationships/image" Target="../media/image18.jpeg"/><Relationship Id="rId14" Type="http://schemas.microsoft.com/office/2007/relationships/diagramDrawing" Target="../diagrams/drawing2.xml"/></Relationships>
</file>

<file path=ppt/slides/_rels/slide13.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27.jpeg"/></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slide" Target="slide16.xml"/><Relationship Id="rId2" Type="http://schemas.openxmlformats.org/officeDocument/2006/relationships/slide" Target="slide6.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www.pccarx.com/pcca-products/pcca-exclusives/bases/lipoderm" TargetMode="External"/><Relationship Id="rId2" Type="http://schemas.openxmlformats.org/officeDocument/2006/relationships/hyperlink" Target="file:///C:\Users\Chris\Downloads\wp_FDA%20guidance%20on%20ODTs.pdf" TargetMode="External"/><Relationship Id="rId1" Type="http://schemas.openxmlformats.org/officeDocument/2006/relationships/slideLayout" Target="../slideLayouts/slideLayout4.xml"/><Relationship Id="rId5" Type="http://schemas.openxmlformats.org/officeDocument/2006/relationships/hyperlink" Target="http://www.ncbi.nlm.nih.gov.lp.hscl.ufl.edu/pubmed/24688541" TargetMode="External"/><Relationship Id="rId4" Type="http://schemas.openxmlformats.org/officeDocument/2006/relationships/hyperlink" Target="http://www.drugs.com/inactive/microcrystalline-cellulose-48.html" TargetMode="External"/></Relationships>
</file>

<file path=ppt/slides/_rels/slide3.xml.rels><?xml version="1.0" encoding="UTF-8" standalone="yes"?>
<Relationships xmlns="http://schemas.openxmlformats.org/package/2006/relationships"><Relationship Id="rId3" Type="http://schemas.openxmlformats.org/officeDocument/2006/relationships/slide" Target="slide16.xml"/><Relationship Id="rId2" Type="http://schemas.openxmlformats.org/officeDocument/2006/relationships/slide" Target="slide6.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7010400" y="2286000"/>
            <a:ext cx="1981200" cy="1828800"/>
          </a:xfrm>
        </p:spPr>
        <p:txBody>
          <a:bodyPr>
            <a:normAutofit/>
          </a:bodyPr>
          <a:lstStyle/>
          <a:p>
            <a:pPr algn="ctr"/>
            <a:r>
              <a:rPr lang="en-US" b="1" dirty="0" smtClean="0"/>
              <a:t>Christopher Lacey</a:t>
            </a:r>
          </a:p>
        </p:txBody>
      </p:sp>
      <p:sp>
        <p:nvSpPr>
          <p:cNvPr id="2" name="Title 1"/>
          <p:cNvSpPr>
            <a:spLocks noGrp="1"/>
          </p:cNvSpPr>
          <p:nvPr>
            <p:ph type="title"/>
          </p:nvPr>
        </p:nvSpPr>
        <p:spPr>
          <a:xfrm>
            <a:off x="457200" y="1524000"/>
            <a:ext cx="6324600" cy="1828800"/>
          </a:xfrm>
        </p:spPr>
        <p:txBody>
          <a:bodyPr/>
          <a:lstStyle/>
          <a:p>
            <a:pPr algn="ctr"/>
            <a:r>
              <a:rPr lang="en-US" dirty="0" smtClean="0"/>
              <a:t>Dosage forms used for medications at </a:t>
            </a:r>
            <a:r>
              <a:rPr lang="en-US" dirty="0" smtClean="0"/>
              <a:t>anazaohealth</a:t>
            </a:r>
            <a:endParaRPr lang="es-CO" dirty="0"/>
          </a:p>
        </p:txBody>
      </p:sp>
      <p:grpSp>
        <p:nvGrpSpPr>
          <p:cNvPr id="11" name="Group 10"/>
          <p:cNvGrpSpPr/>
          <p:nvPr/>
        </p:nvGrpSpPr>
        <p:grpSpPr>
          <a:xfrm>
            <a:off x="635000" y="4330700"/>
            <a:ext cx="5781040" cy="1813560"/>
            <a:chOff x="762000" y="4330700"/>
            <a:chExt cx="5781040" cy="181356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59020" y="4330700"/>
              <a:ext cx="1684020" cy="1813560"/>
            </a:xfrm>
            <a:prstGeom prst="rect">
              <a:avLst/>
            </a:prstGeom>
          </p:spPr>
        </p:pic>
        <p:grpSp>
          <p:nvGrpSpPr>
            <p:cNvPr id="10" name="Group 9"/>
            <p:cNvGrpSpPr/>
            <p:nvPr/>
          </p:nvGrpSpPr>
          <p:grpSpPr>
            <a:xfrm>
              <a:off x="762000" y="4330700"/>
              <a:ext cx="4097020" cy="1813560"/>
              <a:chOff x="762000" y="4330700"/>
              <a:chExt cx="4097020" cy="181356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0" y="4330700"/>
                <a:ext cx="2773680" cy="181356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25520" y="4330700"/>
                <a:ext cx="1333500" cy="1813560"/>
              </a:xfrm>
              <a:prstGeom prst="rect">
                <a:avLst/>
              </a:prstGeom>
            </p:spPr>
          </p:pic>
        </p:grpSp>
      </p:grpSp>
    </p:spTree>
    <p:extLst>
      <p:ext uri="{BB962C8B-B14F-4D97-AF65-F5344CB8AC3E}">
        <p14:creationId xmlns:p14="http://schemas.microsoft.com/office/powerpoint/2010/main" val="361146536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Pcca transdermal Bases</a:t>
            </a:r>
            <a:endParaRPr lang="es-CO" dirty="0"/>
          </a:p>
        </p:txBody>
      </p:sp>
      <p:sp>
        <p:nvSpPr>
          <p:cNvPr id="2" name="Content Placeholder 1"/>
          <p:cNvSpPr>
            <a:spLocks noGrp="1"/>
          </p:cNvSpPr>
          <p:nvPr>
            <p:ph idx="1"/>
          </p:nvPr>
        </p:nvSpPr>
        <p:spPr/>
        <p:txBody>
          <a:bodyPr/>
          <a:lstStyle/>
          <a:p>
            <a:endParaRPr lang="en-US" dirty="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1600201"/>
            <a:ext cx="8839200" cy="5060721"/>
          </a:xfrm>
          <a:prstGeom prst="rect">
            <a:avLst/>
          </a:prstGeom>
          <a:noFill/>
          <a:ln w="25400">
            <a:solidFill>
              <a:srgbClr val="C00000"/>
            </a:solidFill>
            <a:miter lim="800000"/>
            <a:headEnd/>
            <a:tailEnd/>
          </a:ln>
          <a:extLst>
            <a:ext uri="{909E8E84-426E-40DD-AFC4-6F175D3DCCD1}">
              <a14:hiddenFill xmlns:a14="http://schemas.microsoft.com/office/drawing/2010/main">
                <a:solidFill>
                  <a:schemeClr val="accent1"/>
                </a:solidFill>
              </a14:hiddenFill>
            </a:ext>
          </a:extLst>
        </p:spPr>
      </p:pic>
      <p:sp>
        <p:nvSpPr>
          <p:cNvPr id="4" name="Rectangle 3"/>
          <p:cNvSpPr/>
          <p:nvPr/>
        </p:nvSpPr>
        <p:spPr>
          <a:xfrm>
            <a:off x="2514600" y="6642556"/>
            <a:ext cx="4572000" cy="215444"/>
          </a:xfrm>
          <a:prstGeom prst="rect">
            <a:avLst/>
          </a:prstGeom>
        </p:spPr>
        <p:txBody>
          <a:bodyPr>
            <a:spAutoFit/>
          </a:bodyPr>
          <a:lstStyle/>
          <a:p>
            <a:r>
              <a:rPr lang="en-US" sz="800" dirty="0"/>
              <a:t>file:///C:/Users/Chris/Desktop/Rotations/Anazao%20Health/94008_TransdermalBaseChart.pdf</a:t>
            </a:r>
          </a:p>
        </p:txBody>
      </p:sp>
    </p:spTree>
    <p:extLst>
      <p:ext uri="{BB962C8B-B14F-4D97-AF65-F5344CB8AC3E}">
        <p14:creationId xmlns:p14="http://schemas.microsoft.com/office/powerpoint/2010/main" val="4241584431"/>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Pcca transdermal Bases</a:t>
            </a:r>
            <a:endParaRPr lang="es-CO" dirty="0"/>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116" y="1600201"/>
            <a:ext cx="8839200" cy="5029200"/>
          </a:xfrm>
          <a:prstGeom prst="rect">
            <a:avLst/>
          </a:prstGeom>
          <a:noFill/>
          <a:ln w="25400">
            <a:solidFill>
              <a:srgbClr val="C00000"/>
            </a:solidFill>
            <a:miter lim="800000"/>
            <a:headEnd/>
            <a:tailEnd/>
          </a:ln>
          <a:extLst>
            <a:ext uri="{909E8E84-426E-40DD-AFC4-6F175D3DCCD1}">
              <a14:hiddenFill xmlns:a14="http://schemas.microsoft.com/office/drawing/2010/main">
                <a:solidFill>
                  <a:schemeClr val="accent1"/>
                </a:solidFill>
              </a14:hiddenFill>
            </a:ext>
          </a:extLst>
        </p:spPr>
      </p:pic>
      <p:sp>
        <p:nvSpPr>
          <p:cNvPr id="6" name="Rectangle 5"/>
          <p:cNvSpPr/>
          <p:nvPr/>
        </p:nvSpPr>
        <p:spPr>
          <a:xfrm>
            <a:off x="2819400" y="6642556"/>
            <a:ext cx="4572000" cy="215444"/>
          </a:xfrm>
          <a:prstGeom prst="rect">
            <a:avLst/>
          </a:prstGeom>
        </p:spPr>
        <p:txBody>
          <a:bodyPr>
            <a:spAutoFit/>
          </a:bodyPr>
          <a:lstStyle/>
          <a:p>
            <a:r>
              <a:rPr lang="en-US" sz="800" dirty="0"/>
              <a:t>file:///C:/Users/Chris/Desktop/Rotations/Anazao%20Health/94008_TransdermalBaseChart.pdf</a:t>
            </a:r>
          </a:p>
        </p:txBody>
      </p:sp>
    </p:spTree>
    <p:extLst>
      <p:ext uri="{BB962C8B-B14F-4D97-AF65-F5344CB8AC3E}">
        <p14:creationId xmlns:p14="http://schemas.microsoft.com/office/powerpoint/2010/main" val="4137620892"/>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2" name="Diagram 41"/>
          <p:cNvGraphicFramePr/>
          <p:nvPr>
            <p:extLst>
              <p:ext uri="{D42A27DB-BD31-4B8C-83A1-F6EECF244321}">
                <p14:modId xmlns:p14="http://schemas.microsoft.com/office/powerpoint/2010/main" val="142033276"/>
              </p:ext>
            </p:extLst>
          </p:nvPr>
        </p:nvGraphicFramePr>
        <p:xfrm>
          <a:off x="-550762" y="2619661"/>
          <a:ext cx="4817962" cy="2819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2"/>
          <p:cNvSpPr>
            <a:spLocks noGrp="1"/>
          </p:cNvSpPr>
          <p:nvPr>
            <p:ph type="title"/>
          </p:nvPr>
        </p:nvSpPr>
        <p:spPr/>
        <p:txBody>
          <a:bodyPr/>
          <a:lstStyle/>
          <a:p>
            <a:r>
              <a:rPr lang="en-US" dirty="0" smtClean="0"/>
              <a:t>cream </a:t>
            </a:r>
            <a:r>
              <a:rPr lang="en-US" dirty="0"/>
              <a:t>Medication list</a:t>
            </a:r>
            <a:endParaRPr lang="es-CO" dirty="0"/>
          </a:p>
        </p:txBody>
      </p:sp>
      <p:sp>
        <p:nvSpPr>
          <p:cNvPr id="30" name="Rounded Rectangle 4"/>
          <p:cNvSpPr/>
          <p:nvPr/>
        </p:nvSpPr>
        <p:spPr>
          <a:xfrm>
            <a:off x="-713699" y="1079287"/>
            <a:ext cx="3637198" cy="40136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60960" rIns="91440" bIns="60960" numCol="1" spcCol="1270" anchor="ctr" anchorCtr="0">
            <a:noAutofit/>
          </a:bodyPr>
          <a:lstStyle/>
          <a:p>
            <a:pPr lvl="0" algn="ctr" defTabSz="2133600">
              <a:lnSpc>
                <a:spcPct val="90000"/>
              </a:lnSpc>
              <a:spcBef>
                <a:spcPct val="0"/>
              </a:spcBef>
              <a:spcAft>
                <a:spcPct val="35000"/>
              </a:spcAft>
            </a:pPr>
            <a:endParaRPr lang="en-US" sz="3200" kern="1200" dirty="0"/>
          </a:p>
        </p:txBody>
      </p:sp>
      <p:grpSp>
        <p:nvGrpSpPr>
          <p:cNvPr id="44" name="Group 43"/>
          <p:cNvGrpSpPr/>
          <p:nvPr/>
        </p:nvGrpSpPr>
        <p:grpSpPr>
          <a:xfrm>
            <a:off x="1667819" y="2003891"/>
            <a:ext cx="3733800" cy="426342"/>
            <a:chOff x="0" y="353377"/>
            <a:chExt cx="2286000" cy="1009650"/>
          </a:xfrm>
          <a:solidFill>
            <a:schemeClr val="accent2"/>
          </a:solidFill>
        </p:grpSpPr>
        <p:sp>
          <p:nvSpPr>
            <p:cNvPr id="45" name="Rounded Rectangle 44"/>
            <p:cNvSpPr/>
            <p:nvPr/>
          </p:nvSpPr>
          <p:spPr>
            <a:xfrm>
              <a:off x="0" y="353377"/>
              <a:ext cx="2286000" cy="1009650"/>
            </a:xfrm>
            <a:prstGeom prst="roundRect">
              <a:avLst>
                <a:gd name="adj" fmla="val 10000"/>
              </a:avLst>
            </a:prstGeom>
            <a:grpFill/>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sp>
        <p:sp>
          <p:nvSpPr>
            <p:cNvPr id="46" name="Rounded Rectangle 4"/>
            <p:cNvSpPr/>
            <p:nvPr/>
          </p:nvSpPr>
          <p:spPr>
            <a:xfrm>
              <a:off x="29572" y="382948"/>
              <a:ext cx="2226856" cy="950505"/>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91440" tIns="60960" rIns="91440" bIns="60960" numCol="1" spcCol="1270" anchor="ctr" anchorCtr="0">
              <a:noAutofit/>
            </a:bodyPr>
            <a:lstStyle/>
            <a:p>
              <a:pPr lvl="0" algn="ctr" defTabSz="2133600">
                <a:lnSpc>
                  <a:spcPct val="90000"/>
                </a:lnSpc>
                <a:spcBef>
                  <a:spcPct val="0"/>
                </a:spcBef>
                <a:spcAft>
                  <a:spcPct val="35000"/>
                </a:spcAft>
              </a:pPr>
              <a:r>
                <a:rPr lang="en-US" sz="3200" dirty="0" smtClean="0"/>
                <a:t>Creams</a:t>
              </a:r>
              <a:endParaRPr lang="en-US" sz="3200" kern="1200" dirty="0"/>
            </a:p>
          </p:txBody>
        </p:sp>
      </p:grpSp>
      <p:pic>
        <p:nvPicPr>
          <p:cNvPr id="11" name="Picture 10"/>
          <p:cNvPicPr>
            <a:picLocks noChangeAspect="1"/>
          </p:cNvPicPr>
          <p:nvPr/>
        </p:nvPicPr>
        <p:blipFill rotWithShape="1">
          <a:blip r:embed="rId8" cstate="print">
            <a:extLst>
              <a:ext uri="{28A0092B-C50C-407E-A947-70E740481C1C}">
                <a14:useLocalDpi xmlns:a14="http://schemas.microsoft.com/office/drawing/2010/main" val="0"/>
              </a:ext>
            </a:extLst>
          </a:blip>
          <a:srcRect l="3687" t="17947" r="1409" b="17708"/>
          <a:stretch/>
        </p:blipFill>
        <p:spPr>
          <a:xfrm rot="5400000">
            <a:off x="6431691" y="1859693"/>
            <a:ext cx="2286001" cy="2224217"/>
          </a:xfrm>
          <a:prstGeom prst="rect">
            <a:avLst/>
          </a:prstGeom>
          <a:ln w="25400">
            <a:solidFill>
              <a:srgbClr val="C00000"/>
            </a:solidFill>
          </a:ln>
        </p:spPr>
      </p:pic>
      <p:pic>
        <p:nvPicPr>
          <p:cNvPr id="12" name="Picture 11"/>
          <p:cNvPicPr>
            <a:picLocks noChangeAspect="1"/>
          </p:cNvPicPr>
          <p:nvPr/>
        </p:nvPicPr>
        <p:blipFill rotWithShape="1">
          <a:blip r:embed="rId9" cstate="print">
            <a:extLst>
              <a:ext uri="{28A0092B-C50C-407E-A947-70E740481C1C}">
                <a14:useLocalDpi xmlns:a14="http://schemas.microsoft.com/office/drawing/2010/main" val="0"/>
              </a:ext>
            </a:extLst>
          </a:blip>
          <a:srcRect l="21722" t="2890" r="27773" b="22446"/>
          <a:stretch/>
        </p:blipFill>
        <p:spPr>
          <a:xfrm>
            <a:off x="6466441" y="4419601"/>
            <a:ext cx="2220359" cy="2038920"/>
          </a:xfrm>
          <a:prstGeom prst="rect">
            <a:avLst/>
          </a:prstGeom>
          <a:ln w="25400">
            <a:solidFill>
              <a:srgbClr val="C00000"/>
            </a:solidFill>
          </a:ln>
        </p:spPr>
      </p:pic>
      <p:graphicFrame>
        <p:nvGraphicFramePr>
          <p:cNvPr id="41" name="Diagram 40"/>
          <p:cNvGraphicFramePr/>
          <p:nvPr>
            <p:extLst>
              <p:ext uri="{D42A27DB-BD31-4B8C-83A1-F6EECF244321}">
                <p14:modId xmlns:p14="http://schemas.microsoft.com/office/powerpoint/2010/main" val="4162165232"/>
              </p:ext>
            </p:extLst>
          </p:nvPr>
        </p:nvGraphicFramePr>
        <p:xfrm>
          <a:off x="3505200" y="2590800"/>
          <a:ext cx="2808841" cy="2438400"/>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spTree>
    <p:extLst>
      <p:ext uri="{BB962C8B-B14F-4D97-AF65-F5344CB8AC3E}">
        <p14:creationId xmlns:p14="http://schemas.microsoft.com/office/powerpoint/2010/main" val="40500301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half" idx="1"/>
          </p:nvPr>
        </p:nvSpPr>
        <p:spPr>
          <a:xfrm>
            <a:off x="249820" y="1953007"/>
            <a:ext cx="4474580" cy="4407408"/>
          </a:xfrm>
        </p:spPr>
        <p:txBody>
          <a:bodyPr>
            <a:normAutofit/>
          </a:bodyPr>
          <a:lstStyle/>
          <a:p>
            <a:pPr marL="45720" lvl="0" indent="0">
              <a:buNone/>
            </a:pPr>
            <a:r>
              <a:rPr lang="en-US" dirty="0" smtClean="0"/>
              <a:t>Properties of Gels</a:t>
            </a:r>
          </a:p>
          <a:p>
            <a:pPr lvl="1"/>
            <a:r>
              <a:rPr lang="en-US" sz="1800" dirty="0" smtClean="0"/>
              <a:t>“Semisolid systems in which a liquid phase is constrained within an interlocked, </a:t>
            </a:r>
            <a:r>
              <a:rPr lang="en-US" sz="1800" u="sng" dirty="0" smtClean="0"/>
              <a:t>polymeric matrix</a:t>
            </a:r>
            <a:r>
              <a:rPr lang="en-US" sz="1800" dirty="0" smtClean="0"/>
              <a:t> of a natural or synthetic gum”</a:t>
            </a:r>
          </a:p>
          <a:p>
            <a:pPr lvl="1"/>
            <a:r>
              <a:rPr lang="en-US" sz="1800" dirty="0" smtClean="0"/>
              <a:t>Synthetic gum = polysaccharide</a:t>
            </a:r>
          </a:p>
          <a:p>
            <a:pPr lvl="1"/>
            <a:r>
              <a:rPr lang="en-US" sz="1800" dirty="0" smtClean="0">
                <a:solidFill>
                  <a:srgbClr val="CC0000"/>
                </a:solidFill>
              </a:rPr>
              <a:t>Dispersions </a:t>
            </a:r>
            <a:r>
              <a:rPr lang="en-US" sz="1800" dirty="0">
                <a:solidFill>
                  <a:srgbClr val="CC0000"/>
                </a:solidFill>
              </a:rPr>
              <a:t>of </a:t>
            </a:r>
            <a:r>
              <a:rPr lang="en-US" sz="1800" dirty="0" smtClean="0">
                <a:solidFill>
                  <a:srgbClr val="CC0000"/>
                </a:solidFill>
              </a:rPr>
              <a:t>molecules </a:t>
            </a:r>
            <a:r>
              <a:rPr lang="en-US" sz="1800" dirty="0">
                <a:solidFill>
                  <a:srgbClr val="CC0000"/>
                </a:solidFill>
              </a:rPr>
              <a:t>in </a:t>
            </a:r>
            <a:r>
              <a:rPr lang="en-US" sz="1800" dirty="0" smtClean="0">
                <a:solidFill>
                  <a:srgbClr val="CC0000"/>
                </a:solidFill>
              </a:rPr>
              <a:t>a liquid </a:t>
            </a:r>
            <a:r>
              <a:rPr lang="en-US" sz="1800" dirty="0">
                <a:solidFill>
                  <a:srgbClr val="CC0000"/>
                </a:solidFill>
              </a:rPr>
              <a:t>vehicle rendered jelly-like through the addition of a gelling </a:t>
            </a:r>
            <a:r>
              <a:rPr lang="en-US" sz="1800" dirty="0" smtClean="0">
                <a:solidFill>
                  <a:srgbClr val="CC0000"/>
                </a:solidFill>
              </a:rPr>
              <a:t>agent</a:t>
            </a:r>
          </a:p>
          <a:p>
            <a:pPr lvl="1"/>
            <a:r>
              <a:rPr lang="en-US" sz="1800" dirty="0" smtClean="0">
                <a:solidFill>
                  <a:srgbClr val="CC0000"/>
                </a:solidFill>
              </a:rPr>
              <a:t>Gelling is achieved by a high degree of physical or chemical crosslinking</a:t>
            </a:r>
          </a:p>
          <a:p>
            <a:pPr lvl="2"/>
            <a:r>
              <a:rPr lang="en-US" sz="1600" dirty="0" smtClean="0">
                <a:solidFill>
                  <a:srgbClr val="CC0000"/>
                </a:solidFill>
              </a:rPr>
              <a:t>Carbomers, cellulose derivatives</a:t>
            </a:r>
            <a:endParaRPr lang="en-US" sz="1600" dirty="0">
              <a:solidFill>
                <a:srgbClr val="CC0000"/>
              </a:solidFill>
            </a:endParaRPr>
          </a:p>
        </p:txBody>
      </p:sp>
      <p:sp>
        <p:nvSpPr>
          <p:cNvPr id="3" name="Title 2"/>
          <p:cNvSpPr>
            <a:spLocks noGrp="1"/>
          </p:cNvSpPr>
          <p:nvPr>
            <p:ph type="title"/>
          </p:nvPr>
        </p:nvSpPr>
        <p:spPr/>
        <p:txBody>
          <a:bodyPr/>
          <a:lstStyle/>
          <a:p>
            <a:r>
              <a:rPr lang="en-US" dirty="0" smtClean="0"/>
              <a:t>gels</a:t>
            </a:r>
            <a:endParaRPr lang="es-CO" dirty="0"/>
          </a:p>
        </p:txBody>
      </p:sp>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l="6001" t="-1" r="2500" b="-1"/>
          <a:stretch/>
        </p:blipFill>
        <p:spPr>
          <a:xfrm rot="5400000">
            <a:off x="4443834" y="2249274"/>
            <a:ext cx="4663440" cy="3822492"/>
          </a:xfrm>
          <a:prstGeom prst="rect">
            <a:avLst/>
          </a:prstGeom>
          <a:ln w="25400">
            <a:solidFill>
              <a:srgbClr val="C00000"/>
            </a:solidFill>
          </a:ln>
        </p:spPr>
      </p:pic>
    </p:spTree>
    <p:extLst>
      <p:ext uri="{BB962C8B-B14F-4D97-AF65-F5344CB8AC3E}">
        <p14:creationId xmlns:p14="http://schemas.microsoft.com/office/powerpoint/2010/main" val="9695208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half" idx="1"/>
          </p:nvPr>
        </p:nvSpPr>
        <p:spPr>
          <a:xfrm>
            <a:off x="249820" y="1953007"/>
            <a:ext cx="4474580" cy="4407408"/>
          </a:xfrm>
        </p:spPr>
        <p:txBody>
          <a:bodyPr>
            <a:normAutofit/>
          </a:bodyPr>
          <a:lstStyle/>
          <a:p>
            <a:pPr marL="45720" lvl="0" indent="0">
              <a:buNone/>
            </a:pPr>
            <a:r>
              <a:rPr lang="en-US" dirty="0" smtClean="0"/>
              <a:t>Properties of Gels</a:t>
            </a:r>
          </a:p>
          <a:p>
            <a:pPr lvl="1"/>
            <a:r>
              <a:rPr lang="en-US" sz="1800" dirty="0" smtClean="0"/>
              <a:t>Upon application, the solvent evaporates, leaving a porous matrix for the drug to diffuse through</a:t>
            </a:r>
          </a:p>
          <a:p>
            <a:pPr lvl="1"/>
            <a:r>
              <a:rPr lang="en-US" sz="1800" dirty="0" smtClean="0">
                <a:solidFill>
                  <a:srgbClr val="CC0000"/>
                </a:solidFill>
              </a:rPr>
              <a:t>The evaporation of the solvent cools and soothes</a:t>
            </a:r>
          </a:p>
          <a:p>
            <a:pPr lvl="1"/>
            <a:r>
              <a:rPr lang="en-US" sz="1800" dirty="0" smtClean="0">
                <a:solidFill>
                  <a:srgbClr val="CC0000"/>
                </a:solidFill>
              </a:rPr>
              <a:t>Most are water-washable and greaseless</a:t>
            </a:r>
          </a:p>
          <a:p>
            <a:pPr lvl="1"/>
            <a:r>
              <a:rPr lang="en-US" sz="1800" dirty="0" smtClean="0">
                <a:solidFill>
                  <a:srgbClr val="CC0000"/>
                </a:solidFill>
              </a:rPr>
              <a:t>Can have a drying effect if alcohol content is high in the liquid phase</a:t>
            </a:r>
            <a:endParaRPr lang="en-US" sz="1400" dirty="0">
              <a:solidFill>
                <a:srgbClr val="CC0000"/>
              </a:solidFill>
            </a:endParaRPr>
          </a:p>
        </p:txBody>
      </p:sp>
      <p:sp>
        <p:nvSpPr>
          <p:cNvPr id="3" name="Title 2"/>
          <p:cNvSpPr>
            <a:spLocks noGrp="1"/>
          </p:cNvSpPr>
          <p:nvPr>
            <p:ph type="title"/>
          </p:nvPr>
        </p:nvSpPr>
        <p:spPr/>
        <p:txBody>
          <a:bodyPr/>
          <a:lstStyle/>
          <a:p>
            <a:r>
              <a:rPr lang="en-US" dirty="0" smtClean="0"/>
              <a:t>gels</a:t>
            </a:r>
            <a:endParaRPr lang="es-CO"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4623604" y="2476500"/>
            <a:ext cx="4572000" cy="3429000"/>
          </a:xfrm>
          <a:prstGeom prst="rect">
            <a:avLst/>
          </a:prstGeom>
          <a:ln w="25400">
            <a:solidFill>
              <a:srgbClr val="C00000"/>
            </a:solidFill>
          </a:ln>
        </p:spPr>
      </p:pic>
    </p:spTree>
    <p:extLst>
      <p:ext uri="{BB962C8B-B14F-4D97-AF65-F5344CB8AC3E}">
        <p14:creationId xmlns:p14="http://schemas.microsoft.com/office/powerpoint/2010/main" val="30884652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half" idx="1"/>
          </p:nvPr>
        </p:nvSpPr>
        <p:spPr>
          <a:xfrm>
            <a:off x="249820" y="1953007"/>
            <a:ext cx="4474580" cy="4407408"/>
          </a:xfrm>
        </p:spPr>
        <p:txBody>
          <a:bodyPr>
            <a:normAutofit lnSpcReduction="10000"/>
          </a:bodyPr>
          <a:lstStyle/>
          <a:p>
            <a:pPr marL="45720" lvl="0" indent="0">
              <a:buNone/>
            </a:pPr>
            <a:r>
              <a:rPr lang="en-US" dirty="0" smtClean="0"/>
              <a:t>Propylene Glycol</a:t>
            </a:r>
          </a:p>
          <a:p>
            <a:pPr lvl="1"/>
            <a:r>
              <a:rPr lang="en-US" sz="1800" dirty="0" smtClean="0"/>
              <a:t>Prevents precipitation of drug as the gel dries to a thin film</a:t>
            </a:r>
          </a:p>
          <a:p>
            <a:pPr lvl="1"/>
            <a:r>
              <a:rPr lang="en-US" sz="1800" dirty="0">
                <a:solidFill>
                  <a:srgbClr val="CC0000"/>
                </a:solidFill>
              </a:rPr>
              <a:t>L</a:t>
            </a:r>
            <a:r>
              <a:rPr lang="en-US" sz="1800" dirty="0" smtClean="0">
                <a:solidFill>
                  <a:srgbClr val="CC0000"/>
                </a:solidFill>
              </a:rPr>
              <a:t>ess volatile than water</a:t>
            </a:r>
          </a:p>
          <a:p>
            <a:pPr lvl="1"/>
            <a:r>
              <a:rPr lang="en-US" sz="1800" dirty="0" smtClean="0">
                <a:solidFill>
                  <a:srgbClr val="CC0000"/>
                </a:solidFill>
              </a:rPr>
              <a:t>Remains behind as water evaporates keeping drug in solution</a:t>
            </a:r>
            <a:endParaRPr lang="en-US" sz="1400" dirty="0" smtClean="0">
              <a:solidFill>
                <a:srgbClr val="CC0000"/>
              </a:solidFill>
            </a:endParaRPr>
          </a:p>
          <a:p>
            <a:pPr marL="45720" lvl="0" indent="0">
              <a:buNone/>
            </a:pPr>
            <a:endParaRPr lang="en-US" sz="1200" dirty="0" smtClean="0"/>
          </a:p>
          <a:p>
            <a:pPr marL="45720" lvl="0" indent="0">
              <a:buNone/>
            </a:pPr>
            <a:r>
              <a:rPr lang="en-US" dirty="0" smtClean="0"/>
              <a:t>Soy Lecithin</a:t>
            </a:r>
          </a:p>
          <a:p>
            <a:pPr lvl="1"/>
            <a:r>
              <a:rPr lang="en-US" sz="1800" dirty="0" smtClean="0"/>
              <a:t>Complex mixture of phospholipids, glycolipids, triglycerides, sterols, and small quantities of fatty acids, carbohydrates and sphingolipids</a:t>
            </a:r>
          </a:p>
          <a:p>
            <a:pPr lvl="1"/>
            <a:endParaRPr lang="en-US" sz="1400" dirty="0">
              <a:solidFill>
                <a:srgbClr val="CC0000"/>
              </a:solidFill>
            </a:endParaRPr>
          </a:p>
        </p:txBody>
      </p:sp>
      <p:sp>
        <p:nvSpPr>
          <p:cNvPr id="3" name="Title 2"/>
          <p:cNvSpPr>
            <a:spLocks noGrp="1"/>
          </p:cNvSpPr>
          <p:nvPr>
            <p:ph type="title"/>
          </p:nvPr>
        </p:nvSpPr>
        <p:spPr/>
        <p:txBody>
          <a:bodyPr/>
          <a:lstStyle/>
          <a:p>
            <a:r>
              <a:rPr lang="en-US" dirty="0" smtClean="0"/>
              <a:t>Gel Bases</a:t>
            </a:r>
            <a:endParaRPr lang="es-CO" dirty="0"/>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4600575" y="2409825"/>
            <a:ext cx="4648200" cy="3486150"/>
          </a:xfrm>
          <a:prstGeom prst="rect">
            <a:avLst/>
          </a:prstGeom>
          <a:ln w="25400">
            <a:solidFill>
              <a:srgbClr val="C00000"/>
            </a:solidFill>
          </a:ln>
        </p:spPr>
      </p:pic>
    </p:spTree>
    <p:extLst>
      <p:ext uri="{BB962C8B-B14F-4D97-AF65-F5344CB8AC3E}">
        <p14:creationId xmlns:p14="http://schemas.microsoft.com/office/powerpoint/2010/main" val="37819734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half" idx="1"/>
          </p:nvPr>
        </p:nvSpPr>
        <p:spPr>
          <a:xfrm>
            <a:off x="249820" y="1949196"/>
            <a:ext cx="4474580" cy="4407408"/>
          </a:xfrm>
        </p:spPr>
        <p:txBody>
          <a:bodyPr>
            <a:normAutofit fontScale="85000" lnSpcReduction="20000"/>
          </a:bodyPr>
          <a:lstStyle/>
          <a:p>
            <a:pPr marL="45720" lvl="0" indent="0">
              <a:buNone/>
            </a:pPr>
            <a:r>
              <a:rPr lang="en-US" dirty="0" smtClean="0"/>
              <a:t>Properties of RDT</a:t>
            </a:r>
          </a:p>
          <a:p>
            <a:pPr lvl="1"/>
            <a:r>
              <a:rPr lang="en-US" sz="1800" dirty="0" smtClean="0"/>
              <a:t>Typically dissolves in mouth &lt; 1 min</a:t>
            </a:r>
          </a:p>
          <a:p>
            <a:pPr lvl="1"/>
            <a:r>
              <a:rPr lang="en-US" sz="1800" dirty="0" smtClean="0"/>
              <a:t>Possibly faster onset of action because of disintegration</a:t>
            </a:r>
          </a:p>
          <a:p>
            <a:pPr lvl="1"/>
            <a:endParaRPr lang="en-US" sz="1200" dirty="0" smtClean="0"/>
          </a:p>
          <a:p>
            <a:pPr marL="45720" lvl="0" indent="0">
              <a:buNone/>
            </a:pPr>
            <a:r>
              <a:rPr lang="en-US" dirty="0" smtClean="0"/>
              <a:t>Base, PCCA Rapid Dissolve Tablet Powder</a:t>
            </a:r>
          </a:p>
          <a:p>
            <a:pPr lvl="1"/>
            <a:r>
              <a:rPr lang="en-US" sz="2000" dirty="0" smtClean="0"/>
              <a:t>Tablets are baked in oven at 105</a:t>
            </a:r>
            <a:r>
              <a:rPr lang="en-US" sz="2000" dirty="0" smtClean="0">
                <a:latin typeface="Calibri"/>
              </a:rPr>
              <a:t>° </a:t>
            </a:r>
            <a:r>
              <a:rPr lang="en-US" sz="2000" dirty="0" smtClean="0"/>
              <a:t>C for 30 min</a:t>
            </a:r>
          </a:p>
          <a:p>
            <a:pPr lvl="1"/>
            <a:r>
              <a:rPr lang="en-US" sz="2000" dirty="0" smtClean="0"/>
              <a:t>Don’t allow temperature to exceed 110</a:t>
            </a:r>
            <a:r>
              <a:rPr lang="en-US" sz="2000" dirty="0" smtClean="0">
                <a:latin typeface="Calibri"/>
              </a:rPr>
              <a:t>° </a:t>
            </a:r>
            <a:r>
              <a:rPr lang="en-US" sz="2000" dirty="0" smtClean="0"/>
              <a:t>C or may degrade active ingredient</a:t>
            </a:r>
          </a:p>
          <a:p>
            <a:pPr lvl="1"/>
            <a:r>
              <a:rPr lang="en-US" sz="2000" dirty="0" smtClean="0"/>
              <a:t>Leaves a very porous product</a:t>
            </a:r>
          </a:p>
          <a:p>
            <a:pPr lvl="1"/>
            <a:r>
              <a:rPr lang="en-US" sz="2000" dirty="0" smtClean="0"/>
              <a:t>Absorb water quickly</a:t>
            </a:r>
          </a:p>
          <a:p>
            <a:pPr lvl="1"/>
            <a:r>
              <a:rPr lang="en-US" sz="2000" dirty="0" smtClean="0"/>
              <a:t>Ingredients:</a:t>
            </a:r>
          </a:p>
          <a:p>
            <a:pPr lvl="2"/>
            <a:r>
              <a:rPr lang="en-US" sz="1800" dirty="0" smtClean="0"/>
              <a:t>Sucrose, </a:t>
            </a:r>
            <a:r>
              <a:rPr lang="en-US" sz="1800" dirty="0" smtClean="0"/>
              <a:t>Mannitol</a:t>
            </a:r>
            <a:r>
              <a:rPr lang="en-US" sz="1800" dirty="0" smtClean="0"/>
              <a:t>, PEG-75, Citric Acid, Sodium </a:t>
            </a:r>
            <a:r>
              <a:rPr lang="en-US" sz="1800" dirty="0" smtClean="0"/>
              <a:t>Bicarbonte</a:t>
            </a:r>
            <a:endParaRPr lang="en-US" sz="1800" dirty="0"/>
          </a:p>
          <a:p>
            <a:pPr lvl="1"/>
            <a:endParaRPr lang="en-US" sz="1600" dirty="0">
              <a:solidFill>
                <a:srgbClr val="CC0000"/>
              </a:solidFill>
            </a:endParaRPr>
          </a:p>
        </p:txBody>
      </p:sp>
      <p:sp>
        <p:nvSpPr>
          <p:cNvPr id="3" name="Title 2"/>
          <p:cNvSpPr>
            <a:spLocks noGrp="1"/>
          </p:cNvSpPr>
          <p:nvPr>
            <p:ph type="title"/>
          </p:nvPr>
        </p:nvSpPr>
        <p:spPr/>
        <p:txBody>
          <a:bodyPr/>
          <a:lstStyle/>
          <a:p>
            <a:r>
              <a:rPr lang="en-US" dirty="0" smtClean="0"/>
              <a:t>Rapid dissolve tablets</a:t>
            </a:r>
            <a:endParaRPr lang="es-CO" dirty="0"/>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24400" y="2438400"/>
            <a:ext cx="4038600" cy="3429000"/>
          </a:xfrm>
          <a:prstGeom prst="rect">
            <a:avLst/>
          </a:prstGeom>
          <a:ln w="25400">
            <a:solidFill>
              <a:srgbClr val="C00000"/>
            </a:solidFill>
          </a:ln>
        </p:spPr>
      </p:pic>
    </p:spTree>
    <p:extLst>
      <p:ext uri="{BB962C8B-B14F-4D97-AF65-F5344CB8AC3E}">
        <p14:creationId xmlns:p14="http://schemas.microsoft.com/office/powerpoint/2010/main" val="20909652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82270" y="381000"/>
            <a:ext cx="8381260" cy="1054394"/>
          </a:xfrm>
        </p:spPr>
        <p:txBody>
          <a:bodyPr/>
          <a:lstStyle/>
          <a:p>
            <a:pPr lvl="0"/>
            <a:r>
              <a:rPr lang="en-US" dirty="0"/>
              <a:t>Sublingual tablets</a:t>
            </a:r>
            <a:endParaRPr lang="es-CO" dirty="0"/>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4279900" y="2349500"/>
            <a:ext cx="4775200" cy="3581400"/>
          </a:xfrm>
          <a:prstGeom prst="rect">
            <a:avLst/>
          </a:prstGeom>
          <a:ln w="25400">
            <a:solidFill>
              <a:srgbClr val="C00000"/>
            </a:solidFill>
          </a:ln>
        </p:spPr>
      </p:pic>
      <p:pic>
        <p:nvPicPr>
          <p:cNvPr id="5" name="Content Placeholder 4"/>
          <p:cNvPicPr>
            <a:picLocks noGrp="1" noChangeAspect="1"/>
          </p:cNvPicPr>
          <p:nvPr>
            <p:ph sz="half" idx="1"/>
          </p:nvPr>
        </p:nvPicPr>
        <p:blipFill rotWithShape="1">
          <a:blip r:embed="rId4" cstate="print">
            <a:extLst>
              <a:ext uri="{28A0092B-C50C-407E-A947-70E740481C1C}">
                <a14:useLocalDpi xmlns:a14="http://schemas.microsoft.com/office/drawing/2010/main" val="0"/>
              </a:ext>
            </a:extLst>
          </a:blip>
          <a:srcRect l="3206" t="19147" r="1047" b="4255"/>
          <a:stretch/>
        </p:blipFill>
        <p:spPr>
          <a:xfrm rot="16200000">
            <a:off x="279400" y="2731947"/>
            <a:ext cx="4699000" cy="2819400"/>
          </a:xfrm>
          <a:ln w="25400">
            <a:solidFill>
              <a:srgbClr val="C00000"/>
            </a:solidFill>
          </a:ln>
        </p:spPr>
      </p:pic>
    </p:spTree>
    <p:extLst>
      <p:ext uri="{BB962C8B-B14F-4D97-AF65-F5344CB8AC3E}">
        <p14:creationId xmlns:p14="http://schemas.microsoft.com/office/powerpoint/2010/main" val="26779161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9531" y="1905000"/>
            <a:ext cx="4343399" cy="4876800"/>
          </a:xfrm>
        </p:spPr>
        <p:txBody>
          <a:bodyPr>
            <a:normAutofit/>
          </a:bodyPr>
          <a:lstStyle/>
          <a:p>
            <a:pPr marL="45720" indent="0">
              <a:buNone/>
            </a:pPr>
            <a:r>
              <a:rPr lang="en-US" sz="2400" dirty="0" smtClean="0">
                <a:solidFill>
                  <a:srgbClr val="CC0000"/>
                </a:solidFill>
              </a:rPr>
              <a:t>Features of F-Melt, F1</a:t>
            </a:r>
          </a:p>
          <a:p>
            <a:pPr lvl="1"/>
            <a:r>
              <a:rPr lang="en-US" sz="1900" dirty="0" smtClean="0">
                <a:solidFill>
                  <a:srgbClr val="CC0000"/>
                </a:solidFill>
              </a:rPr>
              <a:t>Cospray-dried </a:t>
            </a:r>
            <a:r>
              <a:rPr lang="en-US" sz="1900" dirty="0">
                <a:solidFill>
                  <a:srgbClr val="CC0000"/>
                </a:solidFill>
              </a:rPr>
              <a:t>powder </a:t>
            </a:r>
          </a:p>
          <a:p>
            <a:pPr lvl="1"/>
            <a:r>
              <a:rPr lang="en-US" sz="1900" dirty="0" smtClean="0">
                <a:solidFill>
                  <a:srgbClr val="CC0000"/>
                </a:solidFill>
              </a:rPr>
              <a:t>Combines </a:t>
            </a:r>
            <a:r>
              <a:rPr lang="en-US" sz="1900" dirty="0">
                <a:solidFill>
                  <a:srgbClr val="CC0000"/>
                </a:solidFill>
              </a:rPr>
              <a:t>inorganic excipients and disintegrants dispersed in </a:t>
            </a:r>
            <a:r>
              <a:rPr lang="en-US" sz="1900" dirty="0" smtClean="0">
                <a:solidFill>
                  <a:srgbClr val="CC0000"/>
                </a:solidFill>
              </a:rPr>
              <a:t>a </a:t>
            </a:r>
            <a:r>
              <a:rPr lang="en-US" sz="1900" dirty="0">
                <a:solidFill>
                  <a:srgbClr val="CC0000"/>
                </a:solidFill>
              </a:rPr>
              <a:t>carbohydrate </a:t>
            </a:r>
            <a:r>
              <a:rPr lang="en-US" sz="1900" dirty="0" smtClean="0">
                <a:solidFill>
                  <a:srgbClr val="CC0000"/>
                </a:solidFill>
              </a:rPr>
              <a:t>complex</a:t>
            </a:r>
            <a:endParaRPr lang="en-US" sz="1900" dirty="0">
              <a:solidFill>
                <a:srgbClr val="CC0000"/>
              </a:solidFill>
            </a:endParaRPr>
          </a:p>
          <a:p>
            <a:pPr lvl="1"/>
            <a:r>
              <a:rPr lang="en-US" sz="1900" dirty="0" smtClean="0">
                <a:solidFill>
                  <a:srgbClr val="CC0000"/>
                </a:solidFill>
              </a:rPr>
              <a:t>Directly compressible</a:t>
            </a:r>
          </a:p>
          <a:p>
            <a:pPr lvl="1"/>
            <a:r>
              <a:rPr lang="en-US" sz="1900" dirty="0" smtClean="0">
                <a:solidFill>
                  <a:srgbClr val="CC0000"/>
                </a:solidFill>
              </a:rPr>
              <a:t>Disintegrating time less than 30 sec</a:t>
            </a:r>
          </a:p>
          <a:p>
            <a:pPr lvl="1"/>
            <a:r>
              <a:rPr lang="en-US" sz="1900" dirty="0" smtClean="0">
                <a:solidFill>
                  <a:srgbClr val="CC0000"/>
                </a:solidFill>
              </a:rPr>
              <a:t>API loading &gt; 50% possible</a:t>
            </a:r>
          </a:p>
          <a:p>
            <a:pPr lvl="1"/>
            <a:r>
              <a:rPr lang="en-US" sz="1900" dirty="0" smtClean="0">
                <a:solidFill>
                  <a:srgbClr val="CC0000"/>
                </a:solidFill>
              </a:rPr>
              <a:t>Highly flowable with minimum or no sticking / capping</a:t>
            </a:r>
          </a:p>
          <a:p>
            <a:pPr lvl="1"/>
            <a:endParaRPr lang="en-US" sz="1800" dirty="0" smtClean="0">
              <a:solidFill>
                <a:srgbClr val="CC0000"/>
              </a:solidFill>
            </a:endParaRPr>
          </a:p>
        </p:txBody>
      </p:sp>
      <p:sp>
        <p:nvSpPr>
          <p:cNvPr id="3" name="Title 2"/>
          <p:cNvSpPr>
            <a:spLocks noGrp="1"/>
          </p:cNvSpPr>
          <p:nvPr>
            <p:ph type="title"/>
          </p:nvPr>
        </p:nvSpPr>
        <p:spPr/>
        <p:txBody>
          <a:bodyPr/>
          <a:lstStyle/>
          <a:p>
            <a:r>
              <a:rPr lang="en-US" dirty="0" smtClean="0"/>
              <a:t>Sublingual tablets</a:t>
            </a:r>
            <a:endParaRPr lang="es-CO" dirty="0"/>
          </a:p>
        </p:txBody>
      </p:sp>
      <p:sp>
        <p:nvSpPr>
          <p:cNvPr id="4" name="TextBox 3"/>
          <p:cNvSpPr txBox="1"/>
          <p:nvPr/>
        </p:nvSpPr>
        <p:spPr>
          <a:xfrm>
            <a:off x="5073628" y="6464528"/>
            <a:ext cx="3284874" cy="215444"/>
          </a:xfrm>
          <a:prstGeom prst="rect">
            <a:avLst/>
          </a:prstGeom>
          <a:noFill/>
        </p:spPr>
        <p:txBody>
          <a:bodyPr wrap="none" rtlCol="0">
            <a:spAutoFit/>
          </a:bodyPr>
          <a:lstStyle/>
          <a:p>
            <a:r>
              <a:rPr lang="en-US" sz="800" dirty="0"/>
              <a:t>http://www.f-melt.com/product/general_properties.php#performance</a:t>
            </a:r>
          </a:p>
        </p:txBody>
      </p:sp>
      <p:pic>
        <p:nvPicPr>
          <p:cNvPr id="61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92930" y="1828800"/>
            <a:ext cx="4246270" cy="4583334"/>
          </a:xfrm>
          <a:prstGeom prst="rect">
            <a:avLst/>
          </a:prstGeom>
          <a:noFill/>
          <a:ln w="25400">
            <a:solidFill>
              <a:srgbClr val="C00000"/>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2940547453"/>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1220" y="2226198"/>
            <a:ext cx="4495800" cy="4876800"/>
          </a:xfrm>
        </p:spPr>
        <p:txBody>
          <a:bodyPr>
            <a:normAutofit/>
          </a:bodyPr>
          <a:lstStyle/>
          <a:p>
            <a:pPr marL="365760" lvl="1" indent="0">
              <a:buNone/>
            </a:pPr>
            <a:r>
              <a:rPr lang="en-US" sz="2200" u="sng" dirty="0" smtClean="0">
                <a:solidFill>
                  <a:srgbClr val="CC0000"/>
                </a:solidFill>
              </a:rPr>
              <a:t>Rate-controlled Dosage </a:t>
            </a:r>
            <a:r>
              <a:rPr lang="en-US" sz="2200" u="sng" dirty="0">
                <a:solidFill>
                  <a:srgbClr val="CC0000"/>
                </a:solidFill>
              </a:rPr>
              <a:t>F</a:t>
            </a:r>
            <a:r>
              <a:rPr lang="en-US" sz="2200" u="sng" dirty="0" smtClean="0">
                <a:solidFill>
                  <a:srgbClr val="CC0000"/>
                </a:solidFill>
              </a:rPr>
              <a:t>orms</a:t>
            </a:r>
          </a:p>
          <a:p>
            <a:pPr lvl="2"/>
            <a:r>
              <a:rPr lang="en-US" sz="2000" dirty="0" smtClean="0">
                <a:solidFill>
                  <a:srgbClr val="CC0000"/>
                </a:solidFill>
              </a:rPr>
              <a:t>Sustained-release systems are those that allow at least a two-fold reduction in dosing frequency compared to that of the same drug in a conventional dosage form</a:t>
            </a:r>
          </a:p>
        </p:txBody>
      </p:sp>
      <p:sp>
        <p:nvSpPr>
          <p:cNvPr id="3" name="Title 2"/>
          <p:cNvSpPr>
            <a:spLocks noGrp="1"/>
          </p:cNvSpPr>
          <p:nvPr>
            <p:ph type="title"/>
          </p:nvPr>
        </p:nvSpPr>
        <p:spPr/>
        <p:txBody>
          <a:bodyPr/>
          <a:lstStyle/>
          <a:p>
            <a:r>
              <a:rPr lang="en-US" dirty="0" smtClean="0"/>
              <a:t>Capsules SR</a:t>
            </a:r>
            <a:endParaRPr lang="es-CO" dirty="0"/>
          </a:p>
        </p:txBody>
      </p:sp>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l="1840" t="4892" r="33160" b="1774"/>
          <a:stretch/>
        </p:blipFill>
        <p:spPr>
          <a:xfrm rot="5400000">
            <a:off x="4725059" y="2279554"/>
            <a:ext cx="4130040" cy="3990535"/>
          </a:xfrm>
          <a:prstGeom prst="rect">
            <a:avLst/>
          </a:prstGeom>
          <a:ln w="25400">
            <a:solidFill>
              <a:srgbClr val="C00000"/>
            </a:solidFill>
          </a:ln>
        </p:spPr>
      </p:pic>
    </p:spTree>
    <p:extLst>
      <p:ext uri="{BB962C8B-B14F-4D97-AF65-F5344CB8AC3E}">
        <p14:creationId xmlns:p14="http://schemas.microsoft.com/office/powerpoint/2010/main" val="230768752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31307" y="1981200"/>
            <a:ext cx="8407893" cy="4407408"/>
          </a:xfrm>
        </p:spPr>
        <p:txBody>
          <a:bodyPr>
            <a:normAutofit/>
          </a:bodyPr>
          <a:lstStyle/>
          <a:p>
            <a:r>
              <a:rPr lang="en-US" sz="2200" dirty="0" smtClean="0"/>
              <a:t>To recognize, name, recall, and arrange various dosage forms of medications within the pharmacy.</a:t>
            </a:r>
          </a:p>
          <a:p>
            <a:endParaRPr lang="en-US" sz="1200" dirty="0" smtClean="0"/>
          </a:p>
          <a:p>
            <a:r>
              <a:rPr lang="en-US" sz="2200" dirty="0"/>
              <a:t>To </a:t>
            </a:r>
            <a:r>
              <a:rPr lang="en-US" sz="2200" dirty="0" smtClean="0"/>
              <a:t>answer questions pertaining to drug use, </a:t>
            </a:r>
            <a:r>
              <a:rPr lang="en-US" sz="2200" dirty="0"/>
              <a:t>mechanism of </a:t>
            </a:r>
            <a:r>
              <a:rPr lang="en-US" sz="2200" dirty="0" smtClean="0"/>
              <a:t>action, and drug distribution within the body for medications dispensed </a:t>
            </a:r>
            <a:r>
              <a:rPr lang="en-US" sz="2200" dirty="0"/>
              <a:t>at </a:t>
            </a:r>
            <a:r>
              <a:rPr lang="en-US" sz="2200" dirty="0" smtClean="0"/>
              <a:t>Anazao</a:t>
            </a:r>
            <a:r>
              <a:rPr lang="en-US" sz="2200" dirty="0"/>
              <a:t>H</a:t>
            </a:r>
            <a:r>
              <a:rPr lang="en-US" sz="2200" dirty="0" smtClean="0"/>
              <a:t>ealth.</a:t>
            </a:r>
          </a:p>
          <a:p>
            <a:endParaRPr lang="en-US" sz="1200" dirty="0" smtClean="0"/>
          </a:p>
          <a:p>
            <a:r>
              <a:rPr lang="en-US" sz="2200" dirty="0" smtClean="0"/>
              <a:t>To explain the special procedures associated with non-sterile compounding of various custom made products at AnazaoHealth.</a:t>
            </a:r>
          </a:p>
        </p:txBody>
      </p:sp>
      <p:sp>
        <p:nvSpPr>
          <p:cNvPr id="3" name="Title 2"/>
          <p:cNvSpPr>
            <a:spLocks noGrp="1"/>
          </p:cNvSpPr>
          <p:nvPr>
            <p:ph type="title"/>
          </p:nvPr>
        </p:nvSpPr>
        <p:spPr/>
        <p:txBody>
          <a:bodyPr/>
          <a:lstStyle/>
          <a:p>
            <a:r>
              <a:rPr lang="en-US" dirty="0" smtClean="0"/>
              <a:t>objectives</a:t>
            </a:r>
            <a:endParaRPr lang="en-US" dirty="0"/>
          </a:p>
        </p:txBody>
      </p:sp>
    </p:spTree>
    <p:extLst>
      <p:ext uri="{BB962C8B-B14F-4D97-AF65-F5344CB8AC3E}">
        <p14:creationId xmlns:p14="http://schemas.microsoft.com/office/powerpoint/2010/main" val="95444710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76201" y="1752600"/>
            <a:ext cx="4495800" cy="4876800"/>
          </a:xfrm>
        </p:spPr>
        <p:txBody>
          <a:bodyPr>
            <a:normAutofit/>
          </a:bodyPr>
          <a:lstStyle/>
          <a:p>
            <a:pPr marL="365760" lvl="1" indent="0">
              <a:buNone/>
            </a:pPr>
            <a:r>
              <a:rPr lang="en-US" sz="2200" u="sng" dirty="0" smtClean="0">
                <a:solidFill>
                  <a:srgbClr val="CC0000"/>
                </a:solidFill>
              </a:rPr>
              <a:t>What are some examples?</a:t>
            </a:r>
          </a:p>
          <a:p>
            <a:pPr lvl="2"/>
            <a:r>
              <a:rPr lang="en-US" sz="2000" dirty="0" smtClean="0">
                <a:solidFill>
                  <a:srgbClr val="CC0000"/>
                </a:solidFill>
              </a:rPr>
              <a:t>Slow Release T3/T4</a:t>
            </a:r>
            <a:endParaRPr lang="en-US" sz="1300" dirty="0">
              <a:solidFill>
                <a:srgbClr val="CC0000"/>
              </a:solidFill>
            </a:endParaRPr>
          </a:p>
          <a:p>
            <a:pPr marL="365760" lvl="1" indent="0">
              <a:buNone/>
            </a:pPr>
            <a:r>
              <a:rPr lang="en-US" sz="2200" u="sng" dirty="0" smtClean="0">
                <a:solidFill>
                  <a:srgbClr val="CC0000"/>
                </a:solidFill>
              </a:rPr>
              <a:t>What is it for?</a:t>
            </a:r>
            <a:endParaRPr lang="en-US" sz="2200" u="sng" dirty="0">
              <a:solidFill>
                <a:srgbClr val="CC0000"/>
              </a:solidFill>
            </a:endParaRPr>
          </a:p>
          <a:p>
            <a:pPr lvl="2"/>
            <a:r>
              <a:rPr lang="en-US" sz="2000" dirty="0" smtClean="0">
                <a:solidFill>
                  <a:srgbClr val="CC0000"/>
                </a:solidFill>
              </a:rPr>
              <a:t>Thyroid replacement hormone used to treat hypothyroidism (low thyroid)</a:t>
            </a:r>
            <a:endParaRPr lang="en-US" sz="1300" dirty="0">
              <a:solidFill>
                <a:srgbClr val="CC0000"/>
              </a:solidFill>
            </a:endParaRPr>
          </a:p>
          <a:p>
            <a:pPr marL="320040" lvl="2" indent="0">
              <a:buClr>
                <a:schemeClr val="accent2"/>
              </a:buClr>
              <a:buNone/>
            </a:pPr>
            <a:r>
              <a:rPr lang="en-US" sz="2100" u="sng" dirty="0" smtClean="0">
                <a:solidFill>
                  <a:srgbClr val="CC0000"/>
                </a:solidFill>
              </a:rPr>
              <a:t>How is it compounded?</a:t>
            </a:r>
            <a:endParaRPr lang="en-US" sz="2100" u="sng" dirty="0">
              <a:solidFill>
                <a:srgbClr val="CC0000"/>
              </a:solidFill>
            </a:endParaRPr>
          </a:p>
          <a:p>
            <a:pPr lvl="2"/>
            <a:r>
              <a:rPr lang="en-US" sz="2000" dirty="0" smtClean="0"/>
              <a:t>Compounded into a special powdered base that is designed to slow the release of the drug after swallowing</a:t>
            </a:r>
          </a:p>
          <a:p>
            <a:pPr marL="320040" lvl="2" indent="0">
              <a:buClr>
                <a:schemeClr val="accent2"/>
              </a:buClr>
              <a:buNone/>
            </a:pPr>
            <a:r>
              <a:rPr lang="en-US" sz="2100" u="sng" dirty="0" smtClean="0">
                <a:solidFill>
                  <a:srgbClr val="CC0000"/>
                </a:solidFill>
              </a:rPr>
              <a:t>Dosing regimen?</a:t>
            </a:r>
            <a:endParaRPr lang="en-US" sz="2100" u="sng" dirty="0">
              <a:solidFill>
                <a:srgbClr val="CC0000"/>
              </a:solidFill>
            </a:endParaRPr>
          </a:p>
          <a:p>
            <a:pPr lvl="2"/>
            <a:r>
              <a:rPr lang="en-US" sz="2000" dirty="0" smtClean="0"/>
              <a:t>Commonly taken BID</a:t>
            </a:r>
            <a:endParaRPr lang="en-US" sz="2000" dirty="0"/>
          </a:p>
          <a:p>
            <a:pPr lvl="2"/>
            <a:endParaRPr lang="en-US" sz="2000" dirty="0" smtClean="0">
              <a:solidFill>
                <a:srgbClr val="CC0000"/>
              </a:solidFill>
            </a:endParaRPr>
          </a:p>
        </p:txBody>
      </p:sp>
      <p:sp>
        <p:nvSpPr>
          <p:cNvPr id="3" name="Title 2"/>
          <p:cNvSpPr>
            <a:spLocks noGrp="1"/>
          </p:cNvSpPr>
          <p:nvPr>
            <p:ph type="title"/>
          </p:nvPr>
        </p:nvSpPr>
        <p:spPr/>
        <p:txBody>
          <a:bodyPr/>
          <a:lstStyle/>
          <a:p>
            <a:r>
              <a:rPr lang="en-US" dirty="0" smtClean="0"/>
              <a:t>Capsules SR</a:t>
            </a:r>
            <a:endParaRPr lang="es-CO" dirty="0"/>
          </a:p>
        </p:txBody>
      </p:sp>
      <p:sp>
        <p:nvSpPr>
          <p:cNvPr id="5" name="Content Placeholder 1"/>
          <p:cNvSpPr txBox="1">
            <a:spLocks/>
          </p:cNvSpPr>
          <p:nvPr/>
        </p:nvSpPr>
        <p:spPr>
          <a:xfrm>
            <a:off x="5105400" y="1888603"/>
            <a:ext cx="4495800" cy="4876800"/>
          </a:xfrm>
          <a:prstGeom prst="rect">
            <a:avLst/>
          </a:prstGeom>
        </p:spPr>
        <p:txBody>
          <a:bodyPr vert="horz" lIns="91440" tIns="45720" rIns="91440" bIns="45720" rtlCol="0">
            <a:normAutofit/>
          </a:bodyPr>
          <a:lstStyle>
            <a:lvl1pPr marL="274320" indent="-228600" algn="l" defTabSz="914400" rtl="0" eaLnBrk="1" latinLnBrk="0" hangingPunct="1">
              <a:spcBef>
                <a:spcPct val="20000"/>
              </a:spcBef>
              <a:buClr>
                <a:schemeClr val="accent1"/>
              </a:buClr>
              <a:buFont typeface="Wingdings 2" pitchFamily="18" charset="2"/>
              <a:buChar char=""/>
              <a:defRPr sz="2000" kern="1200" spc="150" baseline="0">
                <a:solidFill>
                  <a:schemeClr val="tx2"/>
                </a:solidFill>
                <a:latin typeface="+mn-lt"/>
                <a:ea typeface="+mn-ea"/>
                <a:cs typeface="+mn-cs"/>
              </a:defRPr>
            </a:lvl1pPr>
            <a:lvl2pPr marL="548640" indent="-182880" algn="l" defTabSz="914400" rtl="0" eaLnBrk="1" latinLnBrk="0" hangingPunct="1">
              <a:spcBef>
                <a:spcPct val="20000"/>
              </a:spcBef>
              <a:buClr>
                <a:schemeClr val="accent2"/>
              </a:buClr>
              <a:buFont typeface="Wingdings" pitchFamily="2" charset="2"/>
              <a:buChar char="§"/>
              <a:defRPr sz="1800" kern="1200" spc="100" baseline="0">
                <a:solidFill>
                  <a:schemeClr val="tx2"/>
                </a:solidFill>
                <a:latin typeface="+mn-lt"/>
                <a:ea typeface="+mn-ea"/>
                <a:cs typeface="+mn-cs"/>
              </a:defRPr>
            </a:lvl2pPr>
            <a:lvl3pPr marL="822960" indent="-182880" algn="l" defTabSz="914400" rtl="0" eaLnBrk="1" latinLnBrk="0" hangingPunct="1">
              <a:spcBef>
                <a:spcPct val="20000"/>
              </a:spcBef>
              <a:buClr>
                <a:schemeClr val="accent3"/>
              </a:buClr>
              <a:buFont typeface="Wingdings" pitchFamily="2" charset="2"/>
              <a:buChar char="§"/>
              <a:defRPr sz="1600" kern="1200" spc="100" baseline="0">
                <a:solidFill>
                  <a:schemeClr val="tx2"/>
                </a:solidFill>
                <a:latin typeface="+mn-lt"/>
                <a:ea typeface="+mn-ea"/>
                <a:cs typeface="+mn-cs"/>
              </a:defRPr>
            </a:lvl3pPr>
            <a:lvl4pPr marL="1097280" indent="-182880" algn="l" defTabSz="914400" rtl="0" eaLnBrk="1" latinLnBrk="0" hangingPunct="1">
              <a:spcBef>
                <a:spcPct val="20000"/>
              </a:spcBef>
              <a:buClr>
                <a:schemeClr val="accent4"/>
              </a:buClr>
              <a:buFont typeface="Wingdings" pitchFamily="2" charset="2"/>
              <a:buChar char="§"/>
              <a:defRPr sz="1400" kern="1200">
                <a:solidFill>
                  <a:schemeClr val="tx2"/>
                </a:solidFill>
                <a:latin typeface="+mn-lt"/>
                <a:ea typeface="+mn-ea"/>
                <a:cs typeface="+mn-cs"/>
              </a:defRPr>
            </a:lvl4pPr>
            <a:lvl5pPr marL="1280160" indent="-182880" algn="l" defTabSz="914400" rtl="0" eaLnBrk="1" latinLnBrk="0" hangingPunct="1">
              <a:spcBef>
                <a:spcPct val="20000"/>
              </a:spcBef>
              <a:buClr>
                <a:schemeClr val="accent6"/>
              </a:buClr>
              <a:buFont typeface="Wingdings" pitchFamily="2" charset="2"/>
              <a:buChar char="§"/>
              <a:defRPr sz="1300" kern="1200" spc="100" baseline="0">
                <a:solidFill>
                  <a:schemeClr val="tx2"/>
                </a:solidFill>
                <a:latin typeface="+mn-lt"/>
                <a:ea typeface="+mn-ea"/>
                <a:cs typeface="+mn-cs"/>
              </a:defRPr>
            </a:lvl5pPr>
            <a:lvl6pPr marL="1554480" indent="-182880" algn="l" defTabSz="914400" rtl="0" eaLnBrk="1" latinLnBrk="0" hangingPunct="1">
              <a:spcBef>
                <a:spcPct val="20000"/>
              </a:spcBef>
              <a:buClr>
                <a:schemeClr val="accent1"/>
              </a:buClr>
              <a:buFont typeface="Wingdings" pitchFamily="2" charset="2"/>
              <a:buChar char="§"/>
              <a:defRPr sz="1200" kern="1200">
                <a:solidFill>
                  <a:schemeClr val="tx2"/>
                </a:solidFill>
                <a:latin typeface="+mn-lt"/>
                <a:ea typeface="+mn-ea"/>
                <a:cs typeface="+mn-cs"/>
              </a:defRPr>
            </a:lvl6pPr>
            <a:lvl7pPr marL="1828800" indent="-182880" algn="l" defTabSz="914400" rtl="0" eaLnBrk="1" latinLnBrk="0" hangingPunct="1">
              <a:spcBef>
                <a:spcPct val="20000"/>
              </a:spcBef>
              <a:buClr>
                <a:schemeClr val="accent2"/>
              </a:buClr>
              <a:buFont typeface="Wingdings" pitchFamily="2" charset="2"/>
              <a:buChar char="§"/>
              <a:defRPr sz="1200" kern="1200">
                <a:solidFill>
                  <a:schemeClr val="tx2"/>
                </a:solidFill>
                <a:latin typeface="+mn-lt"/>
                <a:ea typeface="+mn-ea"/>
                <a:cs typeface="+mn-cs"/>
              </a:defRPr>
            </a:lvl7pPr>
            <a:lvl8pPr marL="2103120" indent="-182880" algn="l" defTabSz="914400" rtl="0" eaLnBrk="1" latinLnBrk="0" hangingPunct="1">
              <a:spcBef>
                <a:spcPct val="20000"/>
              </a:spcBef>
              <a:buClr>
                <a:schemeClr val="accent3"/>
              </a:buClr>
              <a:buFont typeface="Wingdings" pitchFamily="2" charset="2"/>
              <a:buChar char="§"/>
              <a:defRPr sz="1200" kern="1200">
                <a:solidFill>
                  <a:schemeClr val="tx2"/>
                </a:solidFill>
                <a:latin typeface="+mn-lt"/>
                <a:ea typeface="+mn-ea"/>
                <a:cs typeface="+mn-cs"/>
              </a:defRPr>
            </a:lvl8pPr>
            <a:lvl9pPr marL="2377440" indent="-182880" algn="l" defTabSz="914400" rtl="0" eaLnBrk="1" latinLnBrk="0" hangingPunct="1">
              <a:spcBef>
                <a:spcPct val="20000"/>
              </a:spcBef>
              <a:buClr>
                <a:schemeClr val="accent5"/>
              </a:buClr>
              <a:buFont typeface="Wingdings" pitchFamily="2" charset="2"/>
              <a:buChar char="§"/>
              <a:defRPr sz="1200" kern="1200">
                <a:solidFill>
                  <a:schemeClr val="tx2"/>
                </a:solidFill>
                <a:latin typeface="+mn-lt"/>
                <a:ea typeface="+mn-ea"/>
                <a:cs typeface="+mn-cs"/>
              </a:defRPr>
            </a:lvl9pPr>
          </a:lstStyle>
          <a:p>
            <a:pPr>
              <a:buFont typeface="Wingdings" panose="05000000000000000000" pitchFamily="2" charset="2"/>
              <a:buChar char="Ø"/>
            </a:pPr>
            <a:endParaRPr lang="en-US" dirty="0" smtClean="0">
              <a:solidFill>
                <a:srgbClr val="CC0000"/>
              </a:solidFill>
            </a:endParaRPr>
          </a:p>
        </p:txBody>
      </p:sp>
      <p:pic>
        <p:nvPicPr>
          <p:cNvPr id="6" name="Picture 5"/>
          <p:cNvPicPr>
            <a:picLocks noChangeAspect="1"/>
          </p:cNvPicPr>
          <p:nvPr/>
        </p:nvPicPr>
        <p:blipFill rotWithShape="1">
          <a:blip r:embed="rId3" cstate="print">
            <a:extLst>
              <a:ext uri="{28A0092B-C50C-407E-A947-70E740481C1C}">
                <a14:useLocalDpi xmlns:a14="http://schemas.microsoft.com/office/drawing/2010/main" val="0"/>
              </a:ext>
            </a:extLst>
          </a:blip>
          <a:srcRect l="7004" t="3111" r="22995" b="15552"/>
          <a:stretch/>
        </p:blipFill>
        <p:spPr>
          <a:xfrm rot="10800000">
            <a:off x="4724400" y="2209800"/>
            <a:ext cx="4018612" cy="3657600"/>
          </a:xfrm>
          <a:prstGeom prst="rect">
            <a:avLst/>
          </a:prstGeom>
          <a:ln w="25400">
            <a:solidFill>
              <a:srgbClr val="C00000"/>
            </a:solidFill>
          </a:ln>
        </p:spPr>
      </p:pic>
    </p:spTree>
    <p:extLst>
      <p:ext uri="{BB962C8B-B14F-4D97-AF65-F5344CB8AC3E}">
        <p14:creationId xmlns:p14="http://schemas.microsoft.com/office/powerpoint/2010/main" val="230768752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76200" y="2214624"/>
            <a:ext cx="4495800" cy="4876800"/>
          </a:xfrm>
        </p:spPr>
        <p:txBody>
          <a:bodyPr>
            <a:normAutofit/>
          </a:bodyPr>
          <a:lstStyle/>
          <a:p>
            <a:pPr marL="365760" lvl="1" indent="0">
              <a:buNone/>
            </a:pPr>
            <a:r>
              <a:rPr lang="en-US" sz="2200" u="sng" dirty="0" smtClean="0">
                <a:solidFill>
                  <a:srgbClr val="CC0000"/>
                </a:solidFill>
              </a:rPr>
              <a:t>Hydroxypropyl methylcellulose (HPMC)</a:t>
            </a:r>
          </a:p>
          <a:p>
            <a:pPr lvl="2"/>
            <a:r>
              <a:rPr lang="en-US" sz="2000" dirty="0" smtClean="0">
                <a:solidFill>
                  <a:srgbClr val="CC0000"/>
                </a:solidFill>
              </a:rPr>
              <a:t>Polymer used as an emulsifier, thickening and suspending agent</a:t>
            </a:r>
          </a:p>
          <a:p>
            <a:pPr lvl="2"/>
            <a:r>
              <a:rPr lang="en-US" sz="2000" dirty="0" smtClean="0">
                <a:solidFill>
                  <a:srgbClr val="CC0000"/>
                </a:solidFill>
              </a:rPr>
              <a:t>Hydrophilic excipient</a:t>
            </a:r>
          </a:p>
          <a:p>
            <a:pPr lvl="2"/>
            <a:r>
              <a:rPr lang="en-US" sz="2000" dirty="0" smtClean="0">
                <a:solidFill>
                  <a:srgbClr val="CC0000"/>
                </a:solidFill>
              </a:rPr>
              <a:t>In water, swells and produces a viscous colloidal suspension</a:t>
            </a:r>
          </a:p>
          <a:p>
            <a:pPr lvl="2"/>
            <a:r>
              <a:rPr lang="en-US" sz="2000" dirty="0" smtClean="0">
                <a:solidFill>
                  <a:srgbClr val="CC0000"/>
                </a:solidFill>
              </a:rPr>
              <a:t>Delays settling and increases drug contact time within the GI tract</a:t>
            </a:r>
          </a:p>
        </p:txBody>
      </p:sp>
      <p:sp>
        <p:nvSpPr>
          <p:cNvPr id="3" name="Title 2"/>
          <p:cNvSpPr>
            <a:spLocks noGrp="1"/>
          </p:cNvSpPr>
          <p:nvPr>
            <p:ph type="title"/>
          </p:nvPr>
        </p:nvSpPr>
        <p:spPr/>
        <p:txBody>
          <a:bodyPr/>
          <a:lstStyle/>
          <a:p>
            <a:r>
              <a:rPr lang="en-US" dirty="0" smtClean="0"/>
              <a:t>Capsules SR Absorption</a:t>
            </a:r>
            <a:endParaRPr lang="es-CO" dirty="0"/>
          </a:p>
        </p:txBody>
      </p:sp>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l="1840" t="4892" r="33160" b="1774"/>
          <a:stretch/>
        </p:blipFill>
        <p:spPr>
          <a:xfrm rot="5400000">
            <a:off x="4725059" y="2279554"/>
            <a:ext cx="4130040" cy="3990535"/>
          </a:xfrm>
          <a:prstGeom prst="rect">
            <a:avLst/>
          </a:prstGeom>
          <a:ln w="25400">
            <a:solidFill>
              <a:srgbClr val="C00000"/>
            </a:solidFill>
          </a:ln>
        </p:spPr>
      </p:pic>
    </p:spTree>
    <p:extLst>
      <p:ext uri="{BB962C8B-B14F-4D97-AF65-F5344CB8AC3E}">
        <p14:creationId xmlns:p14="http://schemas.microsoft.com/office/powerpoint/2010/main" val="1062003263"/>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9531" y="1905000"/>
            <a:ext cx="4093869" cy="4876800"/>
          </a:xfrm>
        </p:spPr>
        <p:txBody>
          <a:bodyPr>
            <a:normAutofit/>
          </a:bodyPr>
          <a:lstStyle/>
          <a:p>
            <a:pPr marL="45720" indent="0">
              <a:buNone/>
            </a:pPr>
            <a:r>
              <a:rPr lang="en-US" sz="2400" dirty="0" smtClean="0">
                <a:solidFill>
                  <a:srgbClr val="CC0000"/>
                </a:solidFill>
              </a:rPr>
              <a:t>Compounding</a:t>
            </a:r>
          </a:p>
          <a:p>
            <a:r>
              <a:rPr lang="en-US" sz="1800" dirty="0" smtClean="0">
                <a:solidFill>
                  <a:srgbClr val="CC0000"/>
                </a:solidFill>
              </a:rPr>
              <a:t>Made from 2 different bases:</a:t>
            </a:r>
          </a:p>
          <a:p>
            <a:pPr lvl="1"/>
            <a:r>
              <a:rPr lang="en-US" dirty="0" smtClean="0">
                <a:solidFill>
                  <a:srgbClr val="CC0000"/>
                </a:solidFill>
              </a:rPr>
              <a:t>Polyethylene glycol (PEG) – hard troche</a:t>
            </a:r>
          </a:p>
          <a:p>
            <a:pPr lvl="1"/>
            <a:r>
              <a:rPr lang="en-US" dirty="0" smtClean="0">
                <a:solidFill>
                  <a:srgbClr val="CC0000"/>
                </a:solidFill>
              </a:rPr>
              <a:t>Can cause gum inflammation</a:t>
            </a:r>
          </a:p>
          <a:p>
            <a:pPr lvl="1"/>
            <a:r>
              <a:rPr lang="en-US" dirty="0" smtClean="0">
                <a:solidFill>
                  <a:srgbClr val="CC0000"/>
                </a:solidFill>
              </a:rPr>
              <a:t>Not recommended for patients with chemical sensitivties</a:t>
            </a:r>
          </a:p>
          <a:p>
            <a:pPr lvl="1"/>
            <a:endParaRPr lang="en-US" sz="1200" dirty="0" smtClean="0">
              <a:solidFill>
                <a:srgbClr val="CC0000"/>
              </a:solidFill>
            </a:endParaRPr>
          </a:p>
          <a:p>
            <a:pPr lvl="1"/>
            <a:r>
              <a:rPr lang="en-US" dirty="0" smtClean="0">
                <a:solidFill>
                  <a:srgbClr val="CC0000"/>
                </a:solidFill>
              </a:rPr>
              <a:t>Gelatin – soft troche</a:t>
            </a:r>
          </a:p>
          <a:p>
            <a:pPr lvl="1"/>
            <a:r>
              <a:rPr lang="en-US" dirty="0" smtClean="0">
                <a:solidFill>
                  <a:srgbClr val="CC0000"/>
                </a:solidFill>
              </a:rPr>
              <a:t>Hydrophilic base that causes hydrophobic particles to aggregate together</a:t>
            </a:r>
          </a:p>
          <a:p>
            <a:pPr lvl="1"/>
            <a:r>
              <a:rPr lang="en-US" dirty="0" smtClean="0">
                <a:solidFill>
                  <a:srgbClr val="CC0000"/>
                </a:solidFill>
              </a:rPr>
              <a:t>Particle aggregation may reduce absorption</a:t>
            </a:r>
          </a:p>
          <a:p>
            <a:pPr lvl="1"/>
            <a:endParaRPr lang="en-US" dirty="0" smtClean="0">
              <a:solidFill>
                <a:srgbClr val="CC0000"/>
              </a:solidFill>
            </a:endParaRPr>
          </a:p>
        </p:txBody>
      </p:sp>
      <p:sp>
        <p:nvSpPr>
          <p:cNvPr id="3" name="Title 2"/>
          <p:cNvSpPr>
            <a:spLocks noGrp="1"/>
          </p:cNvSpPr>
          <p:nvPr>
            <p:ph type="title"/>
          </p:nvPr>
        </p:nvSpPr>
        <p:spPr/>
        <p:txBody>
          <a:bodyPr/>
          <a:lstStyle/>
          <a:p>
            <a:r>
              <a:rPr lang="en-US" dirty="0" smtClean="0"/>
              <a:t>troches</a:t>
            </a:r>
            <a:endParaRPr lang="es-CO" dirty="0"/>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4383308" y="1980840"/>
            <a:ext cx="4606483" cy="4229100"/>
          </a:xfrm>
          <a:prstGeom prst="rect">
            <a:avLst/>
          </a:prstGeom>
          <a:ln w="25400">
            <a:solidFill>
              <a:srgbClr val="C00000"/>
            </a:solidFill>
          </a:ln>
        </p:spPr>
      </p:pic>
    </p:spTree>
    <p:extLst>
      <p:ext uri="{BB962C8B-B14F-4D97-AF65-F5344CB8AC3E}">
        <p14:creationId xmlns:p14="http://schemas.microsoft.com/office/powerpoint/2010/main" val="2156429987"/>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82270" y="381000"/>
            <a:ext cx="8381260" cy="1054394"/>
          </a:xfrm>
        </p:spPr>
        <p:txBody>
          <a:bodyPr/>
          <a:lstStyle/>
          <a:p>
            <a:pPr lvl="0"/>
            <a:r>
              <a:rPr lang="en-US" dirty="0" smtClean="0"/>
              <a:t>troches</a:t>
            </a:r>
            <a:endParaRPr lang="es-CO" dirty="0"/>
          </a:p>
        </p:txBody>
      </p:sp>
      <p:pic>
        <p:nvPicPr>
          <p:cNvPr id="6" name="Content Placeholder 5"/>
          <p:cNvPicPr>
            <a:picLocks noGrp="1" noChangeAspect="1"/>
          </p:cNvPicPr>
          <p:nvPr>
            <p:ph sz="half" idx="1"/>
          </p:nvPr>
        </p:nvPicPr>
        <p:blipFill>
          <a:blip r:embed="rId3" cstate="print">
            <a:extLst>
              <a:ext uri="{28A0092B-C50C-407E-A947-70E740481C1C}">
                <a14:useLocalDpi xmlns:a14="http://schemas.microsoft.com/office/drawing/2010/main" val="0"/>
              </a:ext>
            </a:extLst>
          </a:blip>
          <a:stretch>
            <a:fillRect/>
          </a:stretch>
        </p:blipFill>
        <p:spPr>
          <a:xfrm>
            <a:off x="4419600" y="1752600"/>
            <a:ext cx="4404784" cy="4774235"/>
          </a:xfrm>
          <a:ln w="25400">
            <a:solidFill>
              <a:srgbClr val="C00000"/>
            </a:solidFill>
          </a:ln>
        </p:spPr>
      </p:pic>
      <p:sp>
        <p:nvSpPr>
          <p:cNvPr id="8" name="Content Placeholder 1"/>
          <p:cNvSpPr>
            <a:spLocks noGrp="1"/>
          </p:cNvSpPr>
          <p:nvPr>
            <p:ph idx="1"/>
          </p:nvPr>
        </p:nvSpPr>
        <p:spPr>
          <a:xfrm>
            <a:off x="228600" y="1752600"/>
            <a:ext cx="4093869" cy="4876800"/>
          </a:xfrm>
        </p:spPr>
        <p:txBody>
          <a:bodyPr>
            <a:normAutofit/>
          </a:bodyPr>
          <a:lstStyle/>
          <a:p>
            <a:pPr marL="45720" indent="0">
              <a:buNone/>
            </a:pPr>
            <a:r>
              <a:rPr lang="en-US" sz="2400" dirty="0" smtClean="0">
                <a:solidFill>
                  <a:srgbClr val="CC0000"/>
                </a:solidFill>
              </a:rPr>
              <a:t>Pharmacokinetics</a:t>
            </a:r>
          </a:p>
          <a:p>
            <a:pPr lvl="1"/>
            <a:r>
              <a:rPr lang="en-US" sz="1900" dirty="0" smtClean="0">
                <a:solidFill>
                  <a:srgbClr val="CC0000"/>
                </a:solidFill>
              </a:rPr>
              <a:t>Hormone levels rise rapidly and fall rapidly within 4-5 hr</a:t>
            </a:r>
          </a:p>
          <a:p>
            <a:pPr lvl="1"/>
            <a:r>
              <a:rPr lang="en-US" sz="1900" dirty="0" smtClean="0">
                <a:solidFill>
                  <a:srgbClr val="CC0000"/>
                </a:solidFill>
              </a:rPr>
              <a:t>Requires BID dosing &amp; up to QID </a:t>
            </a:r>
          </a:p>
          <a:p>
            <a:pPr lvl="1"/>
            <a:r>
              <a:rPr lang="en-US" sz="1900" dirty="0" smtClean="0">
                <a:solidFill>
                  <a:srgbClr val="CC0000"/>
                </a:solidFill>
              </a:rPr>
              <a:t>Up to 70% of dose is actually swallowed by the normal salivation process</a:t>
            </a:r>
          </a:p>
          <a:p>
            <a:pPr lvl="1"/>
            <a:r>
              <a:rPr lang="en-US" sz="1900" dirty="0" smtClean="0">
                <a:solidFill>
                  <a:srgbClr val="CC0000"/>
                </a:solidFill>
              </a:rPr>
              <a:t>Hormones that possess poor oral bioavailability such as progesterone and testosterone (10-15%) are good candidates for this route</a:t>
            </a:r>
          </a:p>
        </p:txBody>
      </p:sp>
    </p:spTree>
    <p:extLst>
      <p:ext uri="{BB962C8B-B14F-4D97-AF65-F5344CB8AC3E}">
        <p14:creationId xmlns:p14="http://schemas.microsoft.com/office/powerpoint/2010/main" val="22021357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914400" y="1828800"/>
            <a:ext cx="8636493" cy="4572000"/>
          </a:xfrm>
        </p:spPr>
        <p:txBody>
          <a:bodyPr>
            <a:normAutofit fontScale="85000" lnSpcReduction="20000"/>
          </a:bodyPr>
          <a:lstStyle/>
          <a:p>
            <a:r>
              <a:rPr lang="en-US" sz="2400" dirty="0" smtClean="0">
                <a:solidFill>
                  <a:srgbClr val="CC0000"/>
                </a:solidFill>
                <a:hlinkClick r:id="rId2" action="ppaction://hlinksldjump"/>
              </a:rPr>
              <a:t>Introduction &amp; Problem Statement</a:t>
            </a:r>
            <a:endParaRPr lang="en-US" sz="2400" dirty="0" smtClean="0">
              <a:solidFill>
                <a:srgbClr val="CC0000"/>
              </a:solidFill>
            </a:endParaRPr>
          </a:p>
          <a:p>
            <a:pPr lvl="1"/>
            <a:r>
              <a:rPr lang="en-US" sz="2200" dirty="0" smtClean="0">
                <a:solidFill>
                  <a:srgbClr val="CC0000"/>
                </a:solidFill>
              </a:rPr>
              <a:t>Different dosage forms confusion</a:t>
            </a:r>
          </a:p>
          <a:p>
            <a:pPr lvl="1"/>
            <a:endParaRPr lang="en-US" sz="1400" dirty="0" smtClean="0">
              <a:solidFill>
                <a:srgbClr val="CC0000"/>
              </a:solidFill>
            </a:endParaRPr>
          </a:p>
          <a:p>
            <a:r>
              <a:rPr lang="en-US" sz="2400" u="sng" dirty="0" smtClean="0">
                <a:solidFill>
                  <a:srgbClr val="CC0000"/>
                </a:solidFill>
              </a:rPr>
              <a:t>Externally Applied Dosage Forms</a:t>
            </a:r>
          </a:p>
          <a:p>
            <a:pPr lvl="1"/>
            <a:r>
              <a:rPr lang="en-US" sz="2200" dirty="0">
                <a:solidFill>
                  <a:srgbClr val="CC0000"/>
                </a:solidFill>
              </a:rPr>
              <a:t>Creams</a:t>
            </a:r>
          </a:p>
          <a:p>
            <a:pPr lvl="1"/>
            <a:r>
              <a:rPr lang="en-US" sz="2200" dirty="0">
                <a:solidFill>
                  <a:srgbClr val="CC0000"/>
                </a:solidFill>
              </a:rPr>
              <a:t>Gels</a:t>
            </a:r>
          </a:p>
          <a:p>
            <a:pPr lvl="1"/>
            <a:endParaRPr lang="en-US" sz="1400" u="sng" dirty="0" smtClean="0">
              <a:solidFill>
                <a:srgbClr val="CC0000"/>
              </a:solidFill>
            </a:endParaRPr>
          </a:p>
          <a:p>
            <a:r>
              <a:rPr lang="en-US" sz="2400" u="sng" dirty="0" smtClean="0">
                <a:solidFill>
                  <a:srgbClr val="CC0000"/>
                </a:solidFill>
              </a:rPr>
              <a:t>Oral Dosage Forms</a:t>
            </a:r>
          </a:p>
          <a:p>
            <a:pPr lvl="1"/>
            <a:r>
              <a:rPr lang="en-US" sz="2200" dirty="0" smtClean="0">
                <a:solidFill>
                  <a:srgbClr val="CC0000"/>
                </a:solidFill>
              </a:rPr>
              <a:t>Rapid Dissolve Tablets</a:t>
            </a:r>
          </a:p>
          <a:p>
            <a:pPr lvl="1"/>
            <a:r>
              <a:rPr lang="en-US" sz="2200" dirty="0" smtClean="0">
                <a:solidFill>
                  <a:srgbClr val="CC0000"/>
                </a:solidFill>
              </a:rPr>
              <a:t>Sublingual Tablets</a:t>
            </a:r>
          </a:p>
          <a:p>
            <a:pPr lvl="1"/>
            <a:r>
              <a:rPr lang="en-US" sz="2200" dirty="0" smtClean="0">
                <a:solidFill>
                  <a:srgbClr val="CC0000"/>
                </a:solidFill>
              </a:rPr>
              <a:t>Capsules</a:t>
            </a:r>
          </a:p>
          <a:p>
            <a:pPr lvl="1"/>
            <a:r>
              <a:rPr lang="en-US" sz="2200" dirty="0" smtClean="0">
                <a:solidFill>
                  <a:srgbClr val="CC0000"/>
                </a:solidFill>
              </a:rPr>
              <a:t>Troche</a:t>
            </a:r>
          </a:p>
          <a:p>
            <a:pPr lvl="1"/>
            <a:r>
              <a:rPr lang="en-US" sz="2200" dirty="0" smtClean="0">
                <a:solidFill>
                  <a:srgbClr val="CC0000"/>
                </a:solidFill>
              </a:rPr>
              <a:t>Sublingual Troche</a:t>
            </a:r>
          </a:p>
          <a:p>
            <a:pPr lvl="1"/>
            <a:endParaRPr lang="en-US" sz="1400" dirty="0" smtClean="0">
              <a:solidFill>
                <a:srgbClr val="CC0000"/>
              </a:solidFill>
            </a:endParaRPr>
          </a:p>
          <a:p>
            <a:r>
              <a:rPr lang="en-US" sz="2400" dirty="0" smtClean="0">
                <a:solidFill>
                  <a:srgbClr val="CC0000"/>
                </a:solidFill>
                <a:hlinkClick r:id="rId3" action="ppaction://hlinksldjump"/>
              </a:rPr>
              <a:t>Impact &amp; Significance</a:t>
            </a:r>
          </a:p>
          <a:p>
            <a:pPr lvl="1"/>
            <a:r>
              <a:rPr lang="es-CO" sz="2200" dirty="0" smtClean="0">
                <a:solidFill>
                  <a:srgbClr val="CC0000"/>
                </a:solidFill>
              </a:rPr>
              <a:t>Enhanced pharmacy workflow </a:t>
            </a:r>
            <a:endParaRPr lang="es-CO" sz="2200" dirty="0">
              <a:solidFill>
                <a:srgbClr val="CC0000"/>
              </a:solidFill>
            </a:endParaRPr>
          </a:p>
        </p:txBody>
      </p:sp>
      <p:sp>
        <p:nvSpPr>
          <p:cNvPr id="3" name="Title 2"/>
          <p:cNvSpPr>
            <a:spLocks noGrp="1"/>
          </p:cNvSpPr>
          <p:nvPr>
            <p:ph type="title"/>
          </p:nvPr>
        </p:nvSpPr>
        <p:spPr/>
        <p:txBody>
          <a:bodyPr/>
          <a:lstStyle/>
          <a:p>
            <a:r>
              <a:rPr lang="en-US" dirty="0" smtClean="0"/>
              <a:t>summary</a:t>
            </a:r>
            <a:endParaRPr lang="es-CO" dirty="0"/>
          </a:p>
        </p:txBody>
      </p:sp>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48400" y="2743200"/>
            <a:ext cx="2126673" cy="2752165"/>
          </a:xfrm>
          <a:prstGeom prst="rect">
            <a:avLst/>
          </a:prstGeom>
          <a:ln w="25400">
            <a:solidFill>
              <a:srgbClr val="C00000"/>
            </a:solidFill>
          </a:ln>
        </p:spPr>
      </p:pic>
    </p:spTree>
    <p:extLst>
      <p:ext uri="{BB962C8B-B14F-4D97-AF65-F5344CB8AC3E}">
        <p14:creationId xmlns:p14="http://schemas.microsoft.com/office/powerpoint/2010/main" val="1441501323"/>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914400" y="1828800"/>
            <a:ext cx="8636493" cy="4572000"/>
          </a:xfrm>
        </p:spPr>
        <p:txBody>
          <a:bodyPr>
            <a:normAutofit/>
          </a:bodyPr>
          <a:lstStyle/>
          <a:p>
            <a:pPr lvl="1"/>
            <a:endParaRPr lang="en-US" sz="1400" dirty="0" smtClean="0">
              <a:solidFill>
                <a:srgbClr val="CC0000"/>
              </a:solidFill>
            </a:endParaRPr>
          </a:p>
          <a:p>
            <a:r>
              <a:rPr lang="en-US" sz="2400" u="sng" dirty="0" smtClean="0">
                <a:solidFill>
                  <a:srgbClr val="CC0000"/>
                </a:solidFill>
              </a:rPr>
              <a:t>Externally Applied Dosage Forms</a:t>
            </a:r>
          </a:p>
          <a:p>
            <a:pPr lvl="1"/>
            <a:r>
              <a:rPr lang="en-US" sz="2200" dirty="0" smtClean="0">
                <a:solidFill>
                  <a:srgbClr val="CC0000"/>
                </a:solidFill>
              </a:rPr>
              <a:t>Cream and gel base selection</a:t>
            </a:r>
          </a:p>
          <a:p>
            <a:pPr lvl="1"/>
            <a:r>
              <a:rPr lang="en-US" sz="2200" dirty="0" smtClean="0">
                <a:solidFill>
                  <a:srgbClr val="CC0000"/>
                </a:solidFill>
              </a:rPr>
              <a:t>Compounding alternatives</a:t>
            </a:r>
          </a:p>
          <a:p>
            <a:pPr lvl="2"/>
            <a:r>
              <a:rPr lang="en-US" sz="2000" dirty="0" smtClean="0">
                <a:solidFill>
                  <a:srgbClr val="CC0000"/>
                </a:solidFill>
              </a:rPr>
              <a:t>Ex. Progesterone RDT’s</a:t>
            </a:r>
            <a:endParaRPr lang="en-US" sz="2000" dirty="0">
              <a:solidFill>
                <a:srgbClr val="CC0000"/>
              </a:solidFill>
            </a:endParaRPr>
          </a:p>
        </p:txBody>
      </p:sp>
      <p:sp>
        <p:nvSpPr>
          <p:cNvPr id="3" name="Title 2"/>
          <p:cNvSpPr>
            <a:spLocks noGrp="1"/>
          </p:cNvSpPr>
          <p:nvPr>
            <p:ph type="title"/>
          </p:nvPr>
        </p:nvSpPr>
        <p:spPr/>
        <p:txBody>
          <a:bodyPr/>
          <a:lstStyle/>
          <a:p>
            <a:r>
              <a:rPr lang="en-US" dirty="0" smtClean="0"/>
              <a:t>Future student presentations</a:t>
            </a:r>
            <a:endParaRPr lang="es-CO" dirty="0"/>
          </a:p>
        </p:txBody>
      </p:sp>
    </p:spTree>
    <p:extLst>
      <p:ext uri="{BB962C8B-B14F-4D97-AF65-F5344CB8AC3E}">
        <p14:creationId xmlns:p14="http://schemas.microsoft.com/office/powerpoint/2010/main" val="595926857"/>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a:xfrm>
            <a:off x="457200" y="1719072"/>
            <a:ext cx="7391400" cy="4757928"/>
          </a:xfrm>
        </p:spPr>
        <p:txBody>
          <a:bodyPr>
            <a:normAutofit/>
          </a:bodyPr>
          <a:lstStyle/>
          <a:p>
            <a:pPr marL="609600" indent="-609600">
              <a:lnSpc>
                <a:spcPct val="90000"/>
              </a:lnSpc>
              <a:buFontTx/>
              <a:buAutoNum type="arabicPeriod"/>
            </a:pPr>
            <a:endParaRPr lang="en-US" sz="1200" dirty="0" smtClean="0"/>
          </a:p>
          <a:p>
            <a:pPr marL="609600" indent="-609600">
              <a:lnSpc>
                <a:spcPct val="90000"/>
              </a:lnSpc>
              <a:buFontTx/>
              <a:buAutoNum type="arabicPeriod"/>
            </a:pPr>
            <a:r>
              <a:rPr lang="en-US" sz="1200" dirty="0" smtClean="0"/>
              <a:t>Kamin</a:t>
            </a:r>
            <a:r>
              <a:rPr lang="en-US" sz="1200" dirty="0" smtClean="0"/>
              <a:t> W., </a:t>
            </a:r>
            <a:r>
              <a:rPr lang="en-US" sz="1200" dirty="0" smtClean="0"/>
              <a:t>Schwabe</a:t>
            </a:r>
            <a:r>
              <a:rPr lang="en-US" sz="1200" dirty="0" smtClean="0"/>
              <a:t> A., Kramer I., “Which one are allowed to be mixed? </a:t>
            </a:r>
            <a:r>
              <a:rPr lang="en-US" sz="1200" dirty="0" smtClean="0"/>
              <a:t>Physico-chmical</a:t>
            </a:r>
            <a:r>
              <a:rPr lang="en-US" sz="1200" dirty="0" smtClean="0"/>
              <a:t> </a:t>
            </a:r>
            <a:r>
              <a:rPr lang="en-US" sz="1200" dirty="0" smtClean="0"/>
              <a:t>compatiblity</a:t>
            </a:r>
            <a:r>
              <a:rPr lang="en-US" sz="1200" dirty="0" smtClean="0"/>
              <a:t> of drug solutions in nebulizers.” Journal of Cystic Fibrosis 5 (2006) 205-213.</a:t>
            </a:r>
          </a:p>
          <a:p>
            <a:pPr marL="609600" indent="-609600">
              <a:lnSpc>
                <a:spcPct val="90000"/>
              </a:lnSpc>
              <a:buFontTx/>
              <a:buAutoNum type="arabicPeriod"/>
            </a:pPr>
            <a:r>
              <a:rPr lang="en-US" altLang="en-US" sz="1200" dirty="0" smtClean="0"/>
              <a:t>McLaughlin R., </a:t>
            </a:r>
            <a:r>
              <a:rPr lang="en-US" altLang="en-US" sz="1200" dirty="0" smtClean="0"/>
              <a:t>Banbury</a:t>
            </a:r>
            <a:r>
              <a:rPr lang="en-US" altLang="en-US" sz="1200" dirty="0" smtClean="0"/>
              <a:t>, S., Crowley </a:t>
            </a:r>
            <a:r>
              <a:rPr lang="en-US" altLang="en-US" sz="1200" dirty="0" smtClean="0"/>
              <a:t>K.,“Orally</a:t>
            </a:r>
            <a:r>
              <a:rPr lang="en-US" altLang="en-US" sz="1200" dirty="0" smtClean="0"/>
              <a:t> Disintegrating Tablets – The Effect of Recent FDA Guidance on ODT Technologies and Applications.” Pharmaceutical Technology 2009. Available</a:t>
            </a:r>
            <a:r>
              <a:rPr lang="en-US" altLang="en-US" sz="1200" dirty="0"/>
              <a:t>: </a:t>
            </a:r>
            <a:r>
              <a:rPr lang="en-US" altLang="en-US" sz="1200" dirty="0">
                <a:hlinkClick r:id="rId2" action="ppaction://hlinkfile"/>
              </a:rPr>
              <a:t>file:///C:/</a:t>
            </a:r>
            <a:r>
              <a:rPr lang="en-US" altLang="en-US" sz="1200" dirty="0" smtClean="0">
                <a:hlinkClick r:id="rId2" action="ppaction://hlinkfile"/>
              </a:rPr>
              <a:t>Users/Chris/Downloads/wp_FDA%20guidance%20on%20ODTs.pdf</a:t>
            </a:r>
            <a:r>
              <a:rPr lang="en-US" altLang="en-US" sz="1200" dirty="0" smtClean="0"/>
              <a:t>. Accessed </a:t>
            </a:r>
            <a:r>
              <a:rPr lang="en-US" altLang="en-US" sz="1200" dirty="0"/>
              <a:t>April 23, 2014.</a:t>
            </a:r>
          </a:p>
          <a:p>
            <a:pPr marL="609600" indent="-609600">
              <a:lnSpc>
                <a:spcPct val="90000"/>
              </a:lnSpc>
              <a:buFontTx/>
              <a:buAutoNum type="arabicPeriod"/>
            </a:pPr>
            <a:r>
              <a:rPr lang="en-US" altLang="en-US" sz="1200" dirty="0" smtClean="0"/>
              <a:t>Parkash</a:t>
            </a:r>
            <a:r>
              <a:rPr lang="en-US" altLang="en-US" sz="1200" dirty="0" smtClean="0"/>
              <a:t> V., </a:t>
            </a:r>
            <a:r>
              <a:rPr lang="en-US" altLang="en-US" sz="1200" dirty="0" smtClean="0"/>
              <a:t>Maan</a:t>
            </a:r>
            <a:r>
              <a:rPr lang="en-US" altLang="en-US" sz="1200" dirty="0" smtClean="0"/>
              <a:t> S., “Fast disintegrating tablets: Opportunity in drug delivery system.” J </a:t>
            </a:r>
            <a:r>
              <a:rPr lang="en-US" altLang="en-US" sz="1200" dirty="0" smtClean="0"/>
              <a:t>Adv</a:t>
            </a:r>
            <a:r>
              <a:rPr lang="en-US" altLang="en-US" sz="1200" dirty="0" smtClean="0"/>
              <a:t> Pharm </a:t>
            </a:r>
            <a:r>
              <a:rPr lang="en-US" altLang="en-US" sz="1200" dirty="0" smtClean="0"/>
              <a:t>Technol</a:t>
            </a:r>
            <a:r>
              <a:rPr lang="en-US" altLang="en-US" sz="1200" dirty="0" smtClean="0"/>
              <a:t> Res. 2011 Oct-Dec; 2(4): 223-235. </a:t>
            </a:r>
            <a:r>
              <a:rPr lang="en-US" altLang="en-US" sz="1200" dirty="0"/>
              <a:t>Available: http://www.ncbi.nlm.nih.gov/pmc/articles/PMC3255350/. </a:t>
            </a:r>
            <a:r>
              <a:rPr lang="en-US" altLang="en-US" sz="1200" dirty="0" smtClean="0"/>
              <a:t>Accessed April 23, </a:t>
            </a:r>
            <a:r>
              <a:rPr lang="en-US" altLang="en-US" sz="1200" dirty="0"/>
              <a:t>2014</a:t>
            </a:r>
            <a:r>
              <a:rPr lang="en-US" altLang="en-US" sz="1200" dirty="0" smtClean="0"/>
              <a:t>.</a:t>
            </a:r>
          </a:p>
          <a:p>
            <a:pPr marL="609600" indent="-609600">
              <a:lnSpc>
                <a:spcPct val="90000"/>
              </a:lnSpc>
              <a:buFontTx/>
              <a:buAutoNum type="arabicPeriod"/>
            </a:pPr>
            <a:r>
              <a:rPr lang="en-US" altLang="en-US" sz="1200" dirty="0" smtClean="0"/>
              <a:t>PCCA. “</a:t>
            </a:r>
            <a:r>
              <a:rPr lang="en-US" altLang="en-US" sz="1200" dirty="0" smtClean="0"/>
              <a:t>Lipoderm</a:t>
            </a:r>
            <a:r>
              <a:rPr lang="en-US" altLang="en-US" sz="1200" dirty="0" smtClean="0"/>
              <a:t>.” PCCA Inc. Available</a:t>
            </a:r>
            <a:r>
              <a:rPr lang="en-US" altLang="en-US" sz="1200" dirty="0"/>
              <a:t>: </a:t>
            </a:r>
            <a:r>
              <a:rPr lang="en-US" altLang="en-US" sz="1200" dirty="0">
                <a:hlinkClick r:id="rId3"/>
              </a:rPr>
              <a:t>http://</a:t>
            </a:r>
            <a:r>
              <a:rPr lang="en-US" altLang="en-US" sz="1200" dirty="0" smtClean="0">
                <a:hlinkClick r:id="rId3"/>
              </a:rPr>
              <a:t>www.pccarx.com/pcca-products/pcca-exclusives/bases/lipoderm</a:t>
            </a:r>
            <a:r>
              <a:rPr lang="en-US" altLang="en-US" sz="1200" dirty="0" smtClean="0"/>
              <a:t>. </a:t>
            </a:r>
            <a:r>
              <a:rPr lang="en-US" altLang="en-US" sz="1200" dirty="0"/>
              <a:t>Accessed April 23, 2014.</a:t>
            </a:r>
          </a:p>
          <a:p>
            <a:pPr marL="609600" indent="-609600">
              <a:lnSpc>
                <a:spcPct val="90000"/>
              </a:lnSpc>
              <a:buFontTx/>
              <a:buAutoNum type="arabicPeriod"/>
            </a:pPr>
            <a:r>
              <a:rPr lang="en-US" sz="1200" dirty="0" smtClean="0"/>
              <a:t>Dave </a:t>
            </a:r>
            <a:r>
              <a:rPr lang="en-US" sz="1200" dirty="0"/>
              <a:t>RH. Overview of pharmaceutical excipients used in tablets and capsules. Drug Topics (</a:t>
            </a:r>
            <a:r>
              <a:rPr lang="en-US" sz="1200" u="sng" dirty="0">
                <a:hlinkClick r:id="rId4"/>
              </a:rPr>
              <a:t>online</a:t>
            </a:r>
            <a:r>
              <a:rPr lang="en-US" sz="1200" dirty="0"/>
              <a:t>). </a:t>
            </a:r>
            <a:r>
              <a:rPr lang="en-US" sz="1200" dirty="0"/>
              <a:t>Advanstar</a:t>
            </a:r>
            <a:r>
              <a:rPr lang="en-US" sz="1200" dirty="0"/>
              <a:t>. 10/24/2008 http://drugtopics.modernmedicine.com/drugtopics/Top+News/Overview-of-pharmaceutical-excipients-used-in-tabl/ArticleStandard/Article/detail/561047. Accessed </a:t>
            </a:r>
            <a:r>
              <a:rPr lang="en-US" sz="1200" dirty="0" smtClean="0"/>
              <a:t>04/22/2014</a:t>
            </a:r>
            <a:endParaRPr lang="en-US" altLang="en-US" sz="1200" dirty="0" smtClean="0"/>
          </a:p>
          <a:p>
            <a:pPr marL="609600" indent="-609600">
              <a:lnSpc>
                <a:spcPct val="90000"/>
              </a:lnSpc>
              <a:buFontTx/>
              <a:buAutoNum type="arabicPeriod"/>
            </a:pPr>
            <a:r>
              <a:rPr lang="en-US" altLang="en-US" sz="1200" dirty="0" smtClean="0"/>
              <a:t>Haider</a:t>
            </a:r>
            <a:r>
              <a:rPr lang="en-US" altLang="en-US" sz="1200" dirty="0" smtClean="0"/>
              <a:t> A., et. Al., “Progressive Improvement of T-Scores in Men with Osteoporosis and Subnormal Serum Testosterone Levels upon Treatment with Testosterone over Six Years.” </a:t>
            </a:r>
            <a:r>
              <a:rPr lang="en-US" altLang="en-US" sz="1200" dirty="0" smtClean="0"/>
              <a:t>Int</a:t>
            </a:r>
            <a:r>
              <a:rPr lang="en-US" altLang="en-US" sz="1200" dirty="0" smtClean="0"/>
              <a:t> J </a:t>
            </a:r>
            <a:r>
              <a:rPr lang="en-US" altLang="en-US" sz="1200" dirty="0" smtClean="0"/>
              <a:t>Endocrinol</a:t>
            </a:r>
            <a:r>
              <a:rPr lang="en-US" altLang="en-US" sz="1200" dirty="0" smtClean="0"/>
              <a:t>. 2014; 2014:496948. </a:t>
            </a:r>
            <a:r>
              <a:rPr lang="en-US" altLang="en-US" sz="1200" dirty="0"/>
              <a:t>Available: </a:t>
            </a:r>
            <a:r>
              <a:rPr lang="en-US" altLang="en-US" sz="1200" dirty="0">
                <a:hlinkClick r:id="rId5"/>
              </a:rPr>
              <a:t>http://</a:t>
            </a:r>
            <a:r>
              <a:rPr lang="en-US" altLang="en-US" sz="1200" dirty="0" smtClean="0">
                <a:hlinkClick r:id="rId5"/>
              </a:rPr>
              <a:t>www.ncbi.nlm.nih.gov.lp.hscl.ufl.edu/pubmed/24688541</a:t>
            </a:r>
            <a:r>
              <a:rPr lang="en-US" altLang="en-US" sz="1200" dirty="0" smtClean="0"/>
              <a:t>. Accessed </a:t>
            </a:r>
            <a:r>
              <a:rPr lang="en-US" altLang="en-US" sz="1200" dirty="0"/>
              <a:t>April 23, 2014.</a:t>
            </a:r>
          </a:p>
          <a:p>
            <a:pPr marL="609600" indent="-609600">
              <a:lnSpc>
                <a:spcPct val="90000"/>
              </a:lnSpc>
              <a:buFontTx/>
              <a:buAutoNum type="arabicPeriod"/>
            </a:pPr>
            <a:endParaRPr lang="en-US" altLang="en-US" sz="1200" dirty="0" smtClean="0"/>
          </a:p>
          <a:p>
            <a:pPr marL="609600" indent="-609600">
              <a:lnSpc>
                <a:spcPct val="90000"/>
              </a:lnSpc>
              <a:buFontTx/>
              <a:buAutoNum type="arabicPeriod"/>
            </a:pPr>
            <a:endParaRPr lang="en-US" altLang="en-US" dirty="0"/>
          </a:p>
        </p:txBody>
      </p:sp>
      <p:sp>
        <p:nvSpPr>
          <p:cNvPr id="4" name="Title 3"/>
          <p:cNvSpPr>
            <a:spLocks noGrp="1"/>
          </p:cNvSpPr>
          <p:nvPr>
            <p:ph type="title"/>
          </p:nvPr>
        </p:nvSpPr>
        <p:spPr/>
        <p:txBody>
          <a:bodyPr/>
          <a:lstStyle/>
          <a:p>
            <a:r>
              <a:rPr lang="en-US" dirty="0" smtClean="0"/>
              <a:t>Resources</a:t>
            </a:r>
            <a:endParaRPr lang="es-CO" dirty="0"/>
          </a:p>
        </p:txBody>
      </p:sp>
    </p:spTree>
    <p:extLst>
      <p:ext uri="{BB962C8B-B14F-4D97-AF65-F5344CB8AC3E}">
        <p14:creationId xmlns:p14="http://schemas.microsoft.com/office/powerpoint/2010/main" val="286186080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914400" y="1828800"/>
            <a:ext cx="8636493" cy="4572000"/>
          </a:xfrm>
        </p:spPr>
        <p:txBody>
          <a:bodyPr>
            <a:normAutofit fontScale="92500" lnSpcReduction="20000"/>
          </a:bodyPr>
          <a:lstStyle/>
          <a:p>
            <a:r>
              <a:rPr lang="en-US" sz="2400" dirty="0" smtClean="0">
                <a:solidFill>
                  <a:srgbClr val="CC0000"/>
                </a:solidFill>
                <a:hlinkClick r:id="rId2" action="ppaction://hlinksldjump"/>
              </a:rPr>
              <a:t>Introduction &amp; Problem Statement</a:t>
            </a:r>
            <a:endParaRPr lang="en-US" sz="2400" dirty="0" smtClean="0">
              <a:solidFill>
                <a:srgbClr val="CC0000"/>
              </a:solidFill>
            </a:endParaRPr>
          </a:p>
          <a:p>
            <a:pPr lvl="1"/>
            <a:r>
              <a:rPr lang="en-US" sz="2200" dirty="0" smtClean="0">
                <a:solidFill>
                  <a:srgbClr val="CC0000"/>
                </a:solidFill>
              </a:rPr>
              <a:t>Different dosage forms confusion</a:t>
            </a:r>
          </a:p>
          <a:p>
            <a:pPr lvl="1"/>
            <a:endParaRPr lang="en-US" sz="1400" dirty="0" smtClean="0">
              <a:solidFill>
                <a:srgbClr val="CC0000"/>
              </a:solidFill>
            </a:endParaRPr>
          </a:p>
          <a:p>
            <a:r>
              <a:rPr lang="en-US" sz="2400" u="sng" dirty="0" smtClean="0">
                <a:solidFill>
                  <a:srgbClr val="CC0000"/>
                </a:solidFill>
              </a:rPr>
              <a:t>Externally Applied Dosage Forms</a:t>
            </a:r>
          </a:p>
          <a:p>
            <a:pPr lvl="1"/>
            <a:r>
              <a:rPr lang="en-US" sz="2200" dirty="0">
                <a:solidFill>
                  <a:srgbClr val="CC0000"/>
                </a:solidFill>
              </a:rPr>
              <a:t>Creams</a:t>
            </a:r>
          </a:p>
          <a:p>
            <a:pPr lvl="1"/>
            <a:r>
              <a:rPr lang="en-US" sz="2200" dirty="0">
                <a:solidFill>
                  <a:srgbClr val="CC0000"/>
                </a:solidFill>
              </a:rPr>
              <a:t>Gels</a:t>
            </a:r>
          </a:p>
          <a:p>
            <a:pPr lvl="1"/>
            <a:endParaRPr lang="en-US" sz="1400" u="sng" dirty="0" smtClean="0">
              <a:solidFill>
                <a:srgbClr val="CC0000"/>
              </a:solidFill>
            </a:endParaRPr>
          </a:p>
          <a:p>
            <a:r>
              <a:rPr lang="en-US" sz="2400" u="sng" dirty="0" smtClean="0">
                <a:solidFill>
                  <a:srgbClr val="CC0000"/>
                </a:solidFill>
              </a:rPr>
              <a:t>Oral Dosage Forms</a:t>
            </a:r>
          </a:p>
          <a:p>
            <a:pPr lvl="1"/>
            <a:r>
              <a:rPr lang="en-US" sz="2200" dirty="0" smtClean="0">
                <a:solidFill>
                  <a:srgbClr val="CC0000"/>
                </a:solidFill>
              </a:rPr>
              <a:t>Rapid Dissolve Tablets</a:t>
            </a:r>
          </a:p>
          <a:p>
            <a:pPr lvl="1"/>
            <a:r>
              <a:rPr lang="en-US" sz="2200" dirty="0" smtClean="0">
                <a:solidFill>
                  <a:srgbClr val="CC0000"/>
                </a:solidFill>
              </a:rPr>
              <a:t>Sublingual Tablets</a:t>
            </a:r>
          </a:p>
          <a:p>
            <a:pPr lvl="1"/>
            <a:r>
              <a:rPr lang="en-US" sz="2200" dirty="0" smtClean="0">
                <a:solidFill>
                  <a:srgbClr val="CC0000"/>
                </a:solidFill>
              </a:rPr>
              <a:t>Capsules</a:t>
            </a:r>
          </a:p>
          <a:p>
            <a:pPr lvl="1"/>
            <a:r>
              <a:rPr lang="en-US" sz="2200" dirty="0" smtClean="0">
                <a:solidFill>
                  <a:srgbClr val="CC0000"/>
                </a:solidFill>
              </a:rPr>
              <a:t>Troche</a:t>
            </a:r>
          </a:p>
          <a:p>
            <a:pPr lvl="1"/>
            <a:endParaRPr lang="en-US" sz="1400" dirty="0" smtClean="0">
              <a:solidFill>
                <a:srgbClr val="CC0000"/>
              </a:solidFill>
            </a:endParaRPr>
          </a:p>
          <a:p>
            <a:r>
              <a:rPr lang="en-US" sz="2400" dirty="0" smtClean="0">
                <a:solidFill>
                  <a:srgbClr val="CC0000"/>
                </a:solidFill>
                <a:hlinkClick r:id="rId3" action="ppaction://hlinksldjump"/>
              </a:rPr>
              <a:t>Impact &amp; Significance</a:t>
            </a:r>
          </a:p>
          <a:p>
            <a:pPr lvl="1"/>
            <a:r>
              <a:rPr lang="es-CO" sz="2200" dirty="0" smtClean="0">
                <a:solidFill>
                  <a:srgbClr val="CC0000"/>
                </a:solidFill>
              </a:rPr>
              <a:t>Enhanced pharmacy workflow </a:t>
            </a:r>
            <a:endParaRPr lang="es-CO" sz="2200" dirty="0">
              <a:solidFill>
                <a:srgbClr val="CC0000"/>
              </a:solidFill>
            </a:endParaRPr>
          </a:p>
        </p:txBody>
      </p:sp>
      <p:sp>
        <p:nvSpPr>
          <p:cNvPr id="3" name="Title 2"/>
          <p:cNvSpPr>
            <a:spLocks noGrp="1"/>
          </p:cNvSpPr>
          <p:nvPr>
            <p:ph type="title"/>
          </p:nvPr>
        </p:nvSpPr>
        <p:spPr/>
        <p:txBody>
          <a:bodyPr/>
          <a:lstStyle/>
          <a:p>
            <a:r>
              <a:rPr lang="en-US" dirty="0"/>
              <a:t>PREVIEW</a:t>
            </a:r>
            <a:endParaRPr lang="es-CO" dirty="0"/>
          </a:p>
        </p:txBody>
      </p:sp>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48400" y="2743200"/>
            <a:ext cx="2126673" cy="2752165"/>
          </a:xfrm>
          <a:prstGeom prst="rect">
            <a:avLst/>
          </a:prstGeom>
          <a:ln w="25400">
            <a:solidFill>
              <a:srgbClr val="C00000"/>
            </a:solidFill>
          </a:ln>
        </p:spPr>
      </p:pic>
    </p:spTree>
    <p:extLst>
      <p:ext uri="{BB962C8B-B14F-4D97-AF65-F5344CB8AC3E}">
        <p14:creationId xmlns:p14="http://schemas.microsoft.com/office/powerpoint/2010/main" val="243615247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Introduction &amp; Problem Statement</a:t>
            </a:r>
            <a:endParaRPr lang="es-CO" dirty="0"/>
          </a:p>
        </p:txBody>
      </p:sp>
      <p:sp>
        <p:nvSpPr>
          <p:cNvPr id="6" name="Explosion 1 5"/>
          <p:cNvSpPr/>
          <p:nvPr/>
        </p:nvSpPr>
        <p:spPr>
          <a:xfrm>
            <a:off x="228600" y="1676400"/>
            <a:ext cx="8458200" cy="4937760"/>
          </a:xfrm>
          <a:prstGeom prst="irregularSeal1">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Font typeface="Arial" panose="020B0604020202020204" pitchFamily="34" charset="0"/>
              <a:buChar char="•"/>
            </a:pPr>
            <a:endParaRPr lang="en-US" dirty="0" smtClean="0"/>
          </a:p>
          <a:p>
            <a:pPr marL="742950" lvl="1" indent="-285750">
              <a:buFont typeface="Arial" panose="020B0604020202020204" pitchFamily="34" charset="0"/>
              <a:buChar char="•"/>
            </a:pPr>
            <a:endParaRPr lang="en-US" dirty="0" smtClean="0"/>
          </a:p>
          <a:p>
            <a:pPr marL="1200150" lvl="2" indent="-285750">
              <a:buFont typeface="Wingdings" panose="05000000000000000000" pitchFamily="2" charset="2"/>
              <a:buChar char="q"/>
            </a:pPr>
            <a:r>
              <a:rPr lang="en-US" dirty="0" smtClean="0"/>
              <a:t>Numerous Dosage Forms in the Custom Products Pharmacy</a:t>
            </a:r>
          </a:p>
          <a:p>
            <a:pPr marL="171450" lvl="0" indent="-171450">
              <a:buFont typeface="Arial" panose="020B0604020202020204" pitchFamily="34" charset="0"/>
              <a:buChar char="•"/>
            </a:pPr>
            <a:endParaRPr lang="en-US" sz="1050" dirty="0" smtClean="0"/>
          </a:p>
          <a:p>
            <a:pPr marL="1200150" lvl="2" indent="-285750">
              <a:buFont typeface="Wingdings" panose="05000000000000000000" pitchFamily="2" charset="2"/>
              <a:buChar char="q"/>
            </a:pPr>
            <a:r>
              <a:rPr lang="en-US" dirty="0" smtClean="0"/>
              <a:t>Confusion</a:t>
            </a:r>
          </a:p>
          <a:p>
            <a:pPr marL="171450" indent="-171450">
              <a:buFont typeface="Arial" panose="020B0604020202020204" pitchFamily="34" charset="0"/>
              <a:buChar char="•"/>
            </a:pPr>
            <a:endParaRPr lang="en-US" sz="1050" dirty="0" smtClean="0"/>
          </a:p>
          <a:p>
            <a:pPr marL="1200150" lvl="2" indent="-285750">
              <a:buFont typeface="Wingdings" panose="05000000000000000000" pitchFamily="2" charset="2"/>
              <a:buChar char="q"/>
            </a:pPr>
            <a:r>
              <a:rPr lang="en-US" dirty="0" smtClean="0"/>
              <a:t>Education is Necessary</a:t>
            </a:r>
          </a:p>
          <a:p>
            <a:pPr marL="171450" indent="-171450">
              <a:buFont typeface="Arial" panose="020B0604020202020204" pitchFamily="34" charset="0"/>
              <a:buChar char="•"/>
            </a:pPr>
            <a:endParaRPr lang="en-US" sz="1050" dirty="0" smtClean="0"/>
          </a:p>
        </p:txBody>
      </p:sp>
    </p:spTree>
    <p:extLst>
      <p:ext uri="{BB962C8B-B14F-4D97-AF65-F5344CB8AC3E}">
        <p14:creationId xmlns:p14="http://schemas.microsoft.com/office/powerpoint/2010/main" val="83693736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half" idx="1"/>
          </p:nvPr>
        </p:nvSpPr>
        <p:spPr>
          <a:xfrm>
            <a:off x="228600" y="1993393"/>
            <a:ext cx="4038600" cy="4407408"/>
          </a:xfrm>
        </p:spPr>
        <p:txBody>
          <a:bodyPr>
            <a:normAutofit fontScale="92500" lnSpcReduction="10000"/>
          </a:bodyPr>
          <a:lstStyle/>
          <a:p>
            <a:pPr marL="45720" lvl="0" indent="0">
              <a:buNone/>
            </a:pPr>
            <a:r>
              <a:rPr lang="en-US" sz="2000" dirty="0" smtClean="0"/>
              <a:t>Drug Permeation in the skin</a:t>
            </a:r>
          </a:p>
          <a:p>
            <a:pPr lvl="1"/>
            <a:r>
              <a:rPr lang="en-US" sz="1900" dirty="0" smtClean="0"/>
              <a:t>Generally very slow</a:t>
            </a:r>
          </a:p>
          <a:p>
            <a:pPr lvl="1"/>
            <a:r>
              <a:rPr lang="en-US" sz="1900" dirty="0" smtClean="0"/>
              <a:t>Transepidermal</a:t>
            </a:r>
            <a:r>
              <a:rPr lang="en-US" sz="1900" dirty="0"/>
              <a:t> </a:t>
            </a:r>
            <a:r>
              <a:rPr lang="en-US" sz="1900" dirty="0" smtClean="0"/>
              <a:t>– through the epidermis</a:t>
            </a:r>
          </a:p>
          <a:p>
            <a:pPr lvl="1"/>
            <a:r>
              <a:rPr lang="en-US" sz="1900" dirty="0" smtClean="0"/>
              <a:t>Transappendageal – through hair follicles, sweat glands, sebaceous glands</a:t>
            </a:r>
          </a:p>
          <a:p>
            <a:pPr lvl="1"/>
            <a:endParaRPr lang="en-US" sz="1200" dirty="0" smtClean="0"/>
          </a:p>
          <a:p>
            <a:pPr marL="45720" lvl="0" indent="0">
              <a:buNone/>
            </a:pPr>
            <a:r>
              <a:rPr lang="en-US" sz="2000" dirty="0" smtClean="0"/>
              <a:t>Patient preference</a:t>
            </a:r>
            <a:endParaRPr lang="en-US" sz="2000" dirty="0"/>
          </a:p>
          <a:p>
            <a:pPr lvl="1"/>
            <a:r>
              <a:rPr lang="en-US" sz="1900" dirty="0" smtClean="0"/>
              <a:t>Creams are non-greasy &amp; easy to apply</a:t>
            </a:r>
          </a:p>
          <a:p>
            <a:pPr lvl="1"/>
            <a:r>
              <a:rPr lang="en-US" sz="1900" dirty="0" smtClean="0"/>
              <a:t>Creams face the problem of phase separation, hydrolytic degradation, and microbial growth</a:t>
            </a:r>
            <a:endParaRPr lang="en-US" sz="1900" dirty="0"/>
          </a:p>
          <a:p>
            <a:pPr marL="365760" lvl="1" indent="0">
              <a:buNone/>
            </a:pPr>
            <a:endParaRPr lang="en-US" sz="1900" dirty="0" smtClean="0"/>
          </a:p>
        </p:txBody>
      </p:sp>
      <p:sp>
        <p:nvSpPr>
          <p:cNvPr id="3" name="Title 2"/>
          <p:cNvSpPr>
            <a:spLocks noGrp="1"/>
          </p:cNvSpPr>
          <p:nvPr>
            <p:ph type="title"/>
          </p:nvPr>
        </p:nvSpPr>
        <p:spPr/>
        <p:txBody>
          <a:bodyPr/>
          <a:lstStyle/>
          <a:p>
            <a:r>
              <a:rPr lang="en-US" dirty="0" smtClean="0"/>
              <a:t>creams</a:t>
            </a:r>
            <a:endParaRPr lang="es-CO" dirty="0"/>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19600" y="2057401"/>
            <a:ext cx="4419599" cy="4198620"/>
          </a:xfrm>
          <a:prstGeom prst="rect">
            <a:avLst/>
          </a:prstGeom>
          <a:ln w="25400">
            <a:solidFill>
              <a:srgbClr val="C00000"/>
            </a:solidFill>
          </a:ln>
        </p:spPr>
      </p:pic>
    </p:spTree>
    <p:extLst>
      <p:ext uri="{BB962C8B-B14F-4D97-AF65-F5344CB8AC3E}">
        <p14:creationId xmlns:p14="http://schemas.microsoft.com/office/powerpoint/2010/main" val="21511611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half" idx="1"/>
          </p:nvPr>
        </p:nvSpPr>
        <p:spPr>
          <a:xfrm>
            <a:off x="457200" y="2057400"/>
            <a:ext cx="3754761" cy="4407408"/>
          </a:xfrm>
        </p:spPr>
        <p:txBody>
          <a:bodyPr>
            <a:normAutofit/>
          </a:bodyPr>
          <a:lstStyle/>
          <a:p>
            <a:pPr marL="45720" lvl="0" indent="0">
              <a:buNone/>
            </a:pPr>
            <a:r>
              <a:rPr lang="en-US" sz="2000" dirty="0" smtClean="0"/>
              <a:t>Drug Permeation in the skin</a:t>
            </a:r>
          </a:p>
          <a:p>
            <a:pPr lvl="1"/>
            <a:r>
              <a:rPr lang="en-US" sz="1900" dirty="0" smtClean="0"/>
              <a:t>Multibilayers composed of alternating lipid and water phases between corneocytes</a:t>
            </a:r>
          </a:p>
          <a:p>
            <a:pPr lvl="1"/>
            <a:r>
              <a:rPr lang="en-US" sz="1900" dirty="0" smtClean="0"/>
              <a:t>Tortuous path through Stratum corneum </a:t>
            </a:r>
          </a:p>
          <a:p>
            <a:pPr lvl="1"/>
            <a:r>
              <a:rPr lang="en-US" sz="1900" dirty="0" smtClean="0"/>
              <a:t>Small molecule that is very soluble in both lipids &amp; water is ideal</a:t>
            </a:r>
          </a:p>
          <a:p>
            <a:pPr lvl="1"/>
            <a:r>
              <a:rPr lang="en-US" sz="1900" dirty="0" smtClean="0"/>
              <a:t>Drug potency should be high as penetration is low</a:t>
            </a:r>
          </a:p>
        </p:txBody>
      </p:sp>
      <p:sp>
        <p:nvSpPr>
          <p:cNvPr id="3" name="Title 2"/>
          <p:cNvSpPr>
            <a:spLocks noGrp="1"/>
          </p:cNvSpPr>
          <p:nvPr>
            <p:ph type="title"/>
          </p:nvPr>
        </p:nvSpPr>
        <p:spPr/>
        <p:txBody>
          <a:bodyPr/>
          <a:lstStyle/>
          <a:p>
            <a:r>
              <a:rPr lang="en-US" dirty="0" smtClean="0"/>
              <a:t>creams</a:t>
            </a:r>
            <a:endParaRPr lang="es-CO"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83802" y="2209800"/>
            <a:ext cx="4549302" cy="3505200"/>
          </a:xfrm>
          <a:prstGeom prst="rect">
            <a:avLst/>
          </a:prstGeom>
          <a:ln w="25400">
            <a:solidFill>
              <a:srgbClr val="C00000"/>
            </a:solidFill>
          </a:ln>
        </p:spPr>
      </p:pic>
    </p:spTree>
    <p:extLst>
      <p:ext uri="{BB962C8B-B14F-4D97-AF65-F5344CB8AC3E}">
        <p14:creationId xmlns:p14="http://schemas.microsoft.com/office/powerpoint/2010/main" val="14812299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4724" y="2003867"/>
            <a:ext cx="4083933" cy="4558014"/>
          </a:xfrm>
          <a:ln>
            <a:noFill/>
          </a:ln>
        </p:spPr>
        <p:txBody>
          <a:bodyPr>
            <a:normAutofit/>
          </a:bodyPr>
          <a:lstStyle/>
          <a:p>
            <a:pPr marL="365760" lvl="1" indent="0">
              <a:buNone/>
            </a:pPr>
            <a:r>
              <a:rPr lang="en-US" sz="2200" u="sng" dirty="0" smtClean="0">
                <a:solidFill>
                  <a:srgbClr val="CC0000"/>
                </a:solidFill>
              </a:rPr>
              <a:t>What is an example of a cream we make?</a:t>
            </a:r>
          </a:p>
          <a:p>
            <a:pPr lvl="2"/>
            <a:r>
              <a:rPr lang="en-US" sz="2000" dirty="0" smtClean="0">
                <a:solidFill>
                  <a:srgbClr val="CC0000"/>
                </a:solidFill>
              </a:rPr>
              <a:t>Testosterone</a:t>
            </a:r>
          </a:p>
          <a:p>
            <a:pPr lvl="2"/>
            <a:endParaRPr lang="en-US" sz="1300" dirty="0" smtClean="0">
              <a:solidFill>
                <a:srgbClr val="CC0000"/>
              </a:solidFill>
            </a:endParaRPr>
          </a:p>
          <a:p>
            <a:pPr marL="365760" lvl="1" indent="0">
              <a:buNone/>
            </a:pPr>
            <a:r>
              <a:rPr lang="en-US" sz="2200" u="sng" dirty="0" smtClean="0">
                <a:solidFill>
                  <a:srgbClr val="CC0000"/>
                </a:solidFill>
              </a:rPr>
              <a:t>What is it for?</a:t>
            </a:r>
          </a:p>
          <a:p>
            <a:pPr lvl="2"/>
            <a:r>
              <a:rPr lang="en-US" sz="2000" dirty="0" smtClean="0">
                <a:solidFill>
                  <a:srgbClr val="CC0000"/>
                </a:solidFill>
              </a:rPr>
              <a:t>Increased muscle mass</a:t>
            </a:r>
          </a:p>
          <a:p>
            <a:pPr lvl="2"/>
            <a:r>
              <a:rPr lang="en-US" sz="2000" dirty="0" smtClean="0">
                <a:solidFill>
                  <a:srgbClr val="CC0000"/>
                </a:solidFill>
              </a:rPr>
              <a:t>Hypogonadism</a:t>
            </a:r>
          </a:p>
          <a:p>
            <a:pPr lvl="2"/>
            <a:r>
              <a:rPr lang="en-US" sz="2000" dirty="0" smtClean="0">
                <a:solidFill>
                  <a:srgbClr val="CC0000"/>
                </a:solidFill>
              </a:rPr>
              <a:t>Osteoporosis</a:t>
            </a:r>
          </a:p>
          <a:p>
            <a:pPr lvl="2"/>
            <a:r>
              <a:rPr lang="en-US" sz="2000" dirty="0" smtClean="0">
                <a:solidFill>
                  <a:srgbClr val="CC0000"/>
                </a:solidFill>
              </a:rPr>
              <a:t>Enhanced libido</a:t>
            </a:r>
          </a:p>
        </p:txBody>
      </p:sp>
      <p:sp>
        <p:nvSpPr>
          <p:cNvPr id="3" name="Title 2"/>
          <p:cNvSpPr>
            <a:spLocks noGrp="1"/>
          </p:cNvSpPr>
          <p:nvPr>
            <p:ph type="title"/>
          </p:nvPr>
        </p:nvSpPr>
        <p:spPr/>
        <p:txBody>
          <a:bodyPr/>
          <a:lstStyle/>
          <a:p>
            <a:r>
              <a:rPr lang="en-US" dirty="0" smtClean="0"/>
              <a:t>Testosterone cream</a:t>
            </a:r>
            <a:endParaRPr lang="es-CO" dirty="0"/>
          </a:p>
        </p:txBody>
      </p:sp>
      <p:sp>
        <p:nvSpPr>
          <p:cNvPr id="5" name="Content Placeholder 1"/>
          <p:cNvSpPr txBox="1">
            <a:spLocks/>
          </p:cNvSpPr>
          <p:nvPr/>
        </p:nvSpPr>
        <p:spPr>
          <a:xfrm>
            <a:off x="5105400" y="1888603"/>
            <a:ext cx="4495800" cy="4876800"/>
          </a:xfrm>
          <a:prstGeom prst="rect">
            <a:avLst/>
          </a:prstGeom>
        </p:spPr>
        <p:txBody>
          <a:bodyPr vert="horz" lIns="91440" tIns="45720" rIns="91440" bIns="45720" rtlCol="0">
            <a:normAutofit/>
          </a:bodyPr>
          <a:lstStyle>
            <a:lvl1pPr marL="274320" indent="-228600" algn="l" defTabSz="914400" rtl="0" eaLnBrk="1" latinLnBrk="0" hangingPunct="1">
              <a:spcBef>
                <a:spcPct val="20000"/>
              </a:spcBef>
              <a:buClr>
                <a:schemeClr val="accent1"/>
              </a:buClr>
              <a:buFont typeface="Wingdings 2" pitchFamily="18" charset="2"/>
              <a:buChar char=""/>
              <a:defRPr sz="2000" kern="1200" spc="150" baseline="0">
                <a:solidFill>
                  <a:schemeClr val="tx2"/>
                </a:solidFill>
                <a:latin typeface="+mn-lt"/>
                <a:ea typeface="+mn-ea"/>
                <a:cs typeface="+mn-cs"/>
              </a:defRPr>
            </a:lvl1pPr>
            <a:lvl2pPr marL="548640" indent="-182880" algn="l" defTabSz="914400" rtl="0" eaLnBrk="1" latinLnBrk="0" hangingPunct="1">
              <a:spcBef>
                <a:spcPct val="20000"/>
              </a:spcBef>
              <a:buClr>
                <a:schemeClr val="accent2"/>
              </a:buClr>
              <a:buFont typeface="Wingdings" pitchFamily="2" charset="2"/>
              <a:buChar char="§"/>
              <a:defRPr sz="1800" kern="1200" spc="100" baseline="0">
                <a:solidFill>
                  <a:schemeClr val="tx2"/>
                </a:solidFill>
                <a:latin typeface="+mn-lt"/>
                <a:ea typeface="+mn-ea"/>
                <a:cs typeface="+mn-cs"/>
              </a:defRPr>
            </a:lvl2pPr>
            <a:lvl3pPr marL="822960" indent="-182880" algn="l" defTabSz="914400" rtl="0" eaLnBrk="1" latinLnBrk="0" hangingPunct="1">
              <a:spcBef>
                <a:spcPct val="20000"/>
              </a:spcBef>
              <a:buClr>
                <a:schemeClr val="accent3"/>
              </a:buClr>
              <a:buFont typeface="Wingdings" pitchFamily="2" charset="2"/>
              <a:buChar char="§"/>
              <a:defRPr sz="1600" kern="1200" spc="100" baseline="0">
                <a:solidFill>
                  <a:schemeClr val="tx2"/>
                </a:solidFill>
                <a:latin typeface="+mn-lt"/>
                <a:ea typeface="+mn-ea"/>
                <a:cs typeface="+mn-cs"/>
              </a:defRPr>
            </a:lvl3pPr>
            <a:lvl4pPr marL="1097280" indent="-182880" algn="l" defTabSz="914400" rtl="0" eaLnBrk="1" latinLnBrk="0" hangingPunct="1">
              <a:spcBef>
                <a:spcPct val="20000"/>
              </a:spcBef>
              <a:buClr>
                <a:schemeClr val="accent4"/>
              </a:buClr>
              <a:buFont typeface="Wingdings" pitchFamily="2" charset="2"/>
              <a:buChar char="§"/>
              <a:defRPr sz="1400" kern="1200">
                <a:solidFill>
                  <a:schemeClr val="tx2"/>
                </a:solidFill>
                <a:latin typeface="+mn-lt"/>
                <a:ea typeface="+mn-ea"/>
                <a:cs typeface="+mn-cs"/>
              </a:defRPr>
            </a:lvl4pPr>
            <a:lvl5pPr marL="1280160" indent="-182880" algn="l" defTabSz="914400" rtl="0" eaLnBrk="1" latinLnBrk="0" hangingPunct="1">
              <a:spcBef>
                <a:spcPct val="20000"/>
              </a:spcBef>
              <a:buClr>
                <a:schemeClr val="accent6"/>
              </a:buClr>
              <a:buFont typeface="Wingdings" pitchFamily="2" charset="2"/>
              <a:buChar char="§"/>
              <a:defRPr sz="1300" kern="1200" spc="100" baseline="0">
                <a:solidFill>
                  <a:schemeClr val="tx2"/>
                </a:solidFill>
                <a:latin typeface="+mn-lt"/>
                <a:ea typeface="+mn-ea"/>
                <a:cs typeface="+mn-cs"/>
              </a:defRPr>
            </a:lvl5pPr>
            <a:lvl6pPr marL="1554480" indent="-182880" algn="l" defTabSz="914400" rtl="0" eaLnBrk="1" latinLnBrk="0" hangingPunct="1">
              <a:spcBef>
                <a:spcPct val="20000"/>
              </a:spcBef>
              <a:buClr>
                <a:schemeClr val="accent1"/>
              </a:buClr>
              <a:buFont typeface="Wingdings" pitchFamily="2" charset="2"/>
              <a:buChar char="§"/>
              <a:defRPr sz="1200" kern="1200">
                <a:solidFill>
                  <a:schemeClr val="tx2"/>
                </a:solidFill>
                <a:latin typeface="+mn-lt"/>
                <a:ea typeface="+mn-ea"/>
                <a:cs typeface="+mn-cs"/>
              </a:defRPr>
            </a:lvl6pPr>
            <a:lvl7pPr marL="1828800" indent="-182880" algn="l" defTabSz="914400" rtl="0" eaLnBrk="1" latinLnBrk="0" hangingPunct="1">
              <a:spcBef>
                <a:spcPct val="20000"/>
              </a:spcBef>
              <a:buClr>
                <a:schemeClr val="accent2"/>
              </a:buClr>
              <a:buFont typeface="Wingdings" pitchFamily="2" charset="2"/>
              <a:buChar char="§"/>
              <a:defRPr sz="1200" kern="1200">
                <a:solidFill>
                  <a:schemeClr val="tx2"/>
                </a:solidFill>
                <a:latin typeface="+mn-lt"/>
                <a:ea typeface="+mn-ea"/>
                <a:cs typeface="+mn-cs"/>
              </a:defRPr>
            </a:lvl7pPr>
            <a:lvl8pPr marL="2103120" indent="-182880" algn="l" defTabSz="914400" rtl="0" eaLnBrk="1" latinLnBrk="0" hangingPunct="1">
              <a:spcBef>
                <a:spcPct val="20000"/>
              </a:spcBef>
              <a:buClr>
                <a:schemeClr val="accent3"/>
              </a:buClr>
              <a:buFont typeface="Wingdings" pitchFamily="2" charset="2"/>
              <a:buChar char="§"/>
              <a:defRPr sz="1200" kern="1200">
                <a:solidFill>
                  <a:schemeClr val="tx2"/>
                </a:solidFill>
                <a:latin typeface="+mn-lt"/>
                <a:ea typeface="+mn-ea"/>
                <a:cs typeface="+mn-cs"/>
              </a:defRPr>
            </a:lvl8pPr>
            <a:lvl9pPr marL="2377440" indent="-182880" algn="l" defTabSz="914400" rtl="0" eaLnBrk="1" latinLnBrk="0" hangingPunct="1">
              <a:spcBef>
                <a:spcPct val="20000"/>
              </a:spcBef>
              <a:buClr>
                <a:schemeClr val="accent5"/>
              </a:buClr>
              <a:buFont typeface="Wingdings" pitchFamily="2" charset="2"/>
              <a:buChar char="§"/>
              <a:defRPr sz="1200" kern="1200">
                <a:solidFill>
                  <a:schemeClr val="tx2"/>
                </a:solidFill>
                <a:latin typeface="+mn-lt"/>
                <a:ea typeface="+mn-ea"/>
                <a:cs typeface="+mn-cs"/>
              </a:defRPr>
            </a:lvl9pPr>
          </a:lstStyle>
          <a:p>
            <a:pPr>
              <a:buFont typeface="Wingdings" panose="05000000000000000000" pitchFamily="2" charset="2"/>
              <a:buChar char="Ø"/>
            </a:pPr>
            <a:endParaRPr lang="en-US" dirty="0" smtClean="0">
              <a:solidFill>
                <a:srgbClr val="CC0000"/>
              </a:solidFill>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45666" y="2071386"/>
            <a:ext cx="4571999" cy="4329414"/>
          </a:xfrm>
          <a:prstGeom prst="rect">
            <a:avLst/>
          </a:prstGeom>
          <a:ln w="25400">
            <a:solidFill>
              <a:srgbClr val="C00000"/>
            </a:solidFill>
          </a:ln>
        </p:spPr>
      </p:pic>
    </p:spTree>
    <p:extLst>
      <p:ext uri="{BB962C8B-B14F-4D97-AF65-F5344CB8AC3E}">
        <p14:creationId xmlns:p14="http://schemas.microsoft.com/office/powerpoint/2010/main" val="1058110103"/>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0" y="2165237"/>
            <a:ext cx="4495800" cy="4876800"/>
          </a:xfrm>
          <a:ln>
            <a:noFill/>
          </a:ln>
        </p:spPr>
        <p:txBody>
          <a:bodyPr>
            <a:normAutofit/>
          </a:bodyPr>
          <a:lstStyle/>
          <a:p>
            <a:pPr marL="320040" lvl="2" indent="0">
              <a:buClr>
                <a:schemeClr val="accent2"/>
              </a:buClr>
              <a:buNone/>
            </a:pPr>
            <a:r>
              <a:rPr lang="en-US" sz="2100" u="sng" dirty="0" smtClean="0">
                <a:solidFill>
                  <a:srgbClr val="CC0000"/>
                </a:solidFill>
              </a:rPr>
              <a:t>How is it compounded?</a:t>
            </a:r>
          </a:p>
          <a:p>
            <a:pPr lvl="2"/>
            <a:r>
              <a:rPr lang="en-US" sz="2000" dirty="0" smtClean="0"/>
              <a:t>Add powder and base to tared unguator jar and run unguator</a:t>
            </a:r>
          </a:p>
          <a:p>
            <a:pPr lvl="2"/>
            <a:r>
              <a:rPr lang="en-US" sz="2000" dirty="0" smtClean="0"/>
              <a:t>After mixing, run cream through the ointment mill twice (setting 3 first, then 1)</a:t>
            </a:r>
          </a:p>
        </p:txBody>
      </p:sp>
      <p:sp>
        <p:nvSpPr>
          <p:cNvPr id="3" name="Title 2"/>
          <p:cNvSpPr>
            <a:spLocks noGrp="1"/>
          </p:cNvSpPr>
          <p:nvPr>
            <p:ph type="title"/>
          </p:nvPr>
        </p:nvSpPr>
        <p:spPr/>
        <p:txBody>
          <a:bodyPr/>
          <a:lstStyle/>
          <a:p>
            <a:r>
              <a:rPr lang="en-US" dirty="0" smtClean="0"/>
              <a:t>Testosterone compounding</a:t>
            </a:r>
            <a:endParaRPr lang="es-CO" dirty="0"/>
          </a:p>
        </p:txBody>
      </p:sp>
      <p:sp>
        <p:nvSpPr>
          <p:cNvPr id="5" name="Content Placeholder 1"/>
          <p:cNvSpPr txBox="1">
            <a:spLocks/>
          </p:cNvSpPr>
          <p:nvPr/>
        </p:nvSpPr>
        <p:spPr>
          <a:xfrm>
            <a:off x="5105400" y="1888603"/>
            <a:ext cx="4495800" cy="4876800"/>
          </a:xfrm>
          <a:prstGeom prst="rect">
            <a:avLst/>
          </a:prstGeom>
        </p:spPr>
        <p:txBody>
          <a:bodyPr vert="horz" lIns="91440" tIns="45720" rIns="91440" bIns="45720" rtlCol="0">
            <a:normAutofit/>
          </a:bodyPr>
          <a:lstStyle>
            <a:lvl1pPr marL="274320" indent="-228600" algn="l" defTabSz="914400" rtl="0" eaLnBrk="1" latinLnBrk="0" hangingPunct="1">
              <a:spcBef>
                <a:spcPct val="20000"/>
              </a:spcBef>
              <a:buClr>
                <a:schemeClr val="accent1"/>
              </a:buClr>
              <a:buFont typeface="Wingdings 2" pitchFamily="18" charset="2"/>
              <a:buChar char=""/>
              <a:defRPr sz="2000" kern="1200" spc="150" baseline="0">
                <a:solidFill>
                  <a:schemeClr val="tx2"/>
                </a:solidFill>
                <a:latin typeface="+mn-lt"/>
                <a:ea typeface="+mn-ea"/>
                <a:cs typeface="+mn-cs"/>
              </a:defRPr>
            </a:lvl1pPr>
            <a:lvl2pPr marL="548640" indent="-182880" algn="l" defTabSz="914400" rtl="0" eaLnBrk="1" latinLnBrk="0" hangingPunct="1">
              <a:spcBef>
                <a:spcPct val="20000"/>
              </a:spcBef>
              <a:buClr>
                <a:schemeClr val="accent2"/>
              </a:buClr>
              <a:buFont typeface="Wingdings" pitchFamily="2" charset="2"/>
              <a:buChar char="§"/>
              <a:defRPr sz="1800" kern="1200" spc="100" baseline="0">
                <a:solidFill>
                  <a:schemeClr val="tx2"/>
                </a:solidFill>
                <a:latin typeface="+mn-lt"/>
                <a:ea typeface="+mn-ea"/>
                <a:cs typeface="+mn-cs"/>
              </a:defRPr>
            </a:lvl2pPr>
            <a:lvl3pPr marL="822960" indent="-182880" algn="l" defTabSz="914400" rtl="0" eaLnBrk="1" latinLnBrk="0" hangingPunct="1">
              <a:spcBef>
                <a:spcPct val="20000"/>
              </a:spcBef>
              <a:buClr>
                <a:schemeClr val="accent3"/>
              </a:buClr>
              <a:buFont typeface="Wingdings" pitchFamily="2" charset="2"/>
              <a:buChar char="§"/>
              <a:defRPr sz="1600" kern="1200" spc="100" baseline="0">
                <a:solidFill>
                  <a:schemeClr val="tx2"/>
                </a:solidFill>
                <a:latin typeface="+mn-lt"/>
                <a:ea typeface="+mn-ea"/>
                <a:cs typeface="+mn-cs"/>
              </a:defRPr>
            </a:lvl3pPr>
            <a:lvl4pPr marL="1097280" indent="-182880" algn="l" defTabSz="914400" rtl="0" eaLnBrk="1" latinLnBrk="0" hangingPunct="1">
              <a:spcBef>
                <a:spcPct val="20000"/>
              </a:spcBef>
              <a:buClr>
                <a:schemeClr val="accent4"/>
              </a:buClr>
              <a:buFont typeface="Wingdings" pitchFamily="2" charset="2"/>
              <a:buChar char="§"/>
              <a:defRPr sz="1400" kern="1200">
                <a:solidFill>
                  <a:schemeClr val="tx2"/>
                </a:solidFill>
                <a:latin typeface="+mn-lt"/>
                <a:ea typeface="+mn-ea"/>
                <a:cs typeface="+mn-cs"/>
              </a:defRPr>
            </a:lvl4pPr>
            <a:lvl5pPr marL="1280160" indent="-182880" algn="l" defTabSz="914400" rtl="0" eaLnBrk="1" latinLnBrk="0" hangingPunct="1">
              <a:spcBef>
                <a:spcPct val="20000"/>
              </a:spcBef>
              <a:buClr>
                <a:schemeClr val="accent6"/>
              </a:buClr>
              <a:buFont typeface="Wingdings" pitchFamily="2" charset="2"/>
              <a:buChar char="§"/>
              <a:defRPr sz="1300" kern="1200" spc="100" baseline="0">
                <a:solidFill>
                  <a:schemeClr val="tx2"/>
                </a:solidFill>
                <a:latin typeface="+mn-lt"/>
                <a:ea typeface="+mn-ea"/>
                <a:cs typeface="+mn-cs"/>
              </a:defRPr>
            </a:lvl5pPr>
            <a:lvl6pPr marL="1554480" indent="-182880" algn="l" defTabSz="914400" rtl="0" eaLnBrk="1" latinLnBrk="0" hangingPunct="1">
              <a:spcBef>
                <a:spcPct val="20000"/>
              </a:spcBef>
              <a:buClr>
                <a:schemeClr val="accent1"/>
              </a:buClr>
              <a:buFont typeface="Wingdings" pitchFamily="2" charset="2"/>
              <a:buChar char="§"/>
              <a:defRPr sz="1200" kern="1200">
                <a:solidFill>
                  <a:schemeClr val="tx2"/>
                </a:solidFill>
                <a:latin typeface="+mn-lt"/>
                <a:ea typeface="+mn-ea"/>
                <a:cs typeface="+mn-cs"/>
              </a:defRPr>
            </a:lvl6pPr>
            <a:lvl7pPr marL="1828800" indent="-182880" algn="l" defTabSz="914400" rtl="0" eaLnBrk="1" latinLnBrk="0" hangingPunct="1">
              <a:spcBef>
                <a:spcPct val="20000"/>
              </a:spcBef>
              <a:buClr>
                <a:schemeClr val="accent2"/>
              </a:buClr>
              <a:buFont typeface="Wingdings" pitchFamily="2" charset="2"/>
              <a:buChar char="§"/>
              <a:defRPr sz="1200" kern="1200">
                <a:solidFill>
                  <a:schemeClr val="tx2"/>
                </a:solidFill>
                <a:latin typeface="+mn-lt"/>
                <a:ea typeface="+mn-ea"/>
                <a:cs typeface="+mn-cs"/>
              </a:defRPr>
            </a:lvl7pPr>
            <a:lvl8pPr marL="2103120" indent="-182880" algn="l" defTabSz="914400" rtl="0" eaLnBrk="1" latinLnBrk="0" hangingPunct="1">
              <a:spcBef>
                <a:spcPct val="20000"/>
              </a:spcBef>
              <a:buClr>
                <a:schemeClr val="accent3"/>
              </a:buClr>
              <a:buFont typeface="Wingdings" pitchFamily="2" charset="2"/>
              <a:buChar char="§"/>
              <a:defRPr sz="1200" kern="1200">
                <a:solidFill>
                  <a:schemeClr val="tx2"/>
                </a:solidFill>
                <a:latin typeface="+mn-lt"/>
                <a:ea typeface="+mn-ea"/>
                <a:cs typeface="+mn-cs"/>
              </a:defRPr>
            </a:lvl8pPr>
            <a:lvl9pPr marL="2377440" indent="-182880" algn="l" defTabSz="914400" rtl="0" eaLnBrk="1" latinLnBrk="0" hangingPunct="1">
              <a:spcBef>
                <a:spcPct val="20000"/>
              </a:spcBef>
              <a:buClr>
                <a:schemeClr val="accent5"/>
              </a:buClr>
              <a:buFont typeface="Wingdings" pitchFamily="2" charset="2"/>
              <a:buChar char="§"/>
              <a:defRPr sz="1200" kern="1200">
                <a:solidFill>
                  <a:schemeClr val="tx2"/>
                </a:solidFill>
                <a:latin typeface="+mn-lt"/>
                <a:ea typeface="+mn-ea"/>
                <a:cs typeface="+mn-cs"/>
              </a:defRPr>
            </a:lvl9pPr>
          </a:lstStyle>
          <a:p>
            <a:pPr>
              <a:buFont typeface="Wingdings" panose="05000000000000000000" pitchFamily="2" charset="2"/>
              <a:buChar char="Ø"/>
            </a:pPr>
            <a:endParaRPr lang="en-US" dirty="0" smtClean="0">
              <a:solidFill>
                <a:srgbClr val="CC0000"/>
              </a:solidFill>
            </a:endParaRPr>
          </a:p>
        </p:txBody>
      </p:sp>
      <p:pic>
        <p:nvPicPr>
          <p:cNvPr id="6" name="Picture 5"/>
          <p:cNvPicPr>
            <a:picLocks noChangeAspect="1"/>
          </p:cNvPicPr>
          <p:nvPr/>
        </p:nvPicPr>
        <p:blipFill rotWithShape="1">
          <a:blip r:embed="rId3" cstate="print">
            <a:extLst>
              <a:ext uri="{28A0092B-C50C-407E-A947-70E740481C1C}">
                <a14:useLocalDpi xmlns:a14="http://schemas.microsoft.com/office/drawing/2010/main" val="0"/>
              </a:ext>
            </a:extLst>
          </a:blip>
          <a:srcRect l="1170" t="1854" r="26698" b="1823"/>
          <a:stretch/>
        </p:blipFill>
        <p:spPr>
          <a:xfrm rot="5400000">
            <a:off x="4617720" y="2148840"/>
            <a:ext cx="4023360" cy="4023360"/>
          </a:xfrm>
          <a:prstGeom prst="rect">
            <a:avLst/>
          </a:prstGeom>
          <a:ln w="25400">
            <a:solidFill>
              <a:srgbClr val="C00000"/>
            </a:solidFill>
          </a:ln>
        </p:spPr>
      </p:pic>
    </p:spTree>
    <p:extLst>
      <p:ext uri="{BB962C8B-B14F-4D97-AF65-F5344CB8AC3E}">
        <p14:creationId xmlns:p14="http://schemas.microsoft.com/office/powerpoint/2010/main" val="4175976990"/>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Drug physical property chart</a:t>
            </a:r>
            <a:endParaRPr lang="es-CO" dirty="0"/>
          </a:p>
        </p:txBody>
      </p:sp>
      <p:sp>
        <p:nvSpPr>
          <p:cNvPr id="2" name="Content Placeholder 1"/>
          <p:cNvSpPr>
            <a:spLocks noGrp="1"/>
          </p:cNvSpPr>
          <p:nvPr>
            <p:ph idx="1"/>
          </p:nvPr>
        </p:nvSpPr>
        <p:spPr/>
        <p:txBody>
          <a:bodyPr/>
          <a:lstStyle/>
          <a:p>
            <a:endParaRPr lang="en-US" dirty="0"/>
          </a:p>
        </p:txBody>
      </p:sp>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1662447"/>
            <a:ext cx="8839200" cy="5024832"/>
          </a:xfrm>
          <a:prstGeom prst="rect">
            <a:avLst/>
          </a:prstGeom>
          <a:noFill/>
          <a:ln w="25400">
            <a:solidFill>
              <a:srgbClr val="C00000"/>
            </a:solidFill>
            <a:miter lim="800000"/>
            <a:headEnd/>
            <a:tailEnd/>
          </a:ln>
          <a:extLst>
            <a:ext uri="{909E8E84-426E-40DD-AFC4-6F175D3DCCD1}">
              <a14:hiddenFill xmlns:a14="http://schemas.microsoft.com/office/drawing/2010/main">
                <a:solidFill>
                  <a:schemeClr val="accent1"/>
                </a:solidFill>
              </a14:hiddenFill>
            </a:ext>
          </a:extLst>
        </p:spPr>
      </p:pic>
      <p:sp>
        <p:nvSpPr>
          <p:cNvPr id="4" name="TextBox 3"/>
          <p:cNvSpPr txBox="1"/>
          <p:nvPr/>
        </p:nvSpPr>
        <p:spPr>
          <a:xfrm>
            <a:off x="2441921" y="6705600"/>
            <a:ext cx="4035079" cy="215444"/>
          </a:xfrm>
          <a:prstGeom prst="rect">
            <a:avLst/>
          </a:prstGeom>
          <a:noFill/>
        </p:spPr>
        <p:txBody>
          <a:bodyPr wrap="none" rtlCol="0">
            <a:spAutoFit/>
          </a:bodyPr>
          <a:lstStyle/>
          <a:p>
            <a:r>
              <a:rPr lang="en-US" sz="800" dirty="0"/>
              <a:t>http://pharmlabs.unc.edu/labs/formulation_records/estrogen_subling_drops_form.pdf</a:t>
            </a:r>
          </a:p>
        </p:txBody>
      </p:sp>
    </p:spTree>
    <p:extLst>
      <p:ext uri="{BB962C8B-B14F-4D97-AF65-F5344CB8AC3E}">
        <p14:creationId xmlns:p14="http://schemas.microsoft.com/office/powerpoint/2010/main" val="139945307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Grid">
  <a:themeElements>
    <a:clrScheme name="Custom 2">
      <a:dk1>
        <a:srgbClr val="000000"/>
      </a:dk1>
      <a:lt1>
        <a:srgbClr val="FFFFFF"/>
      </a:lt1>
      <a:dk2>
        <a:srgbClr val="D1282E"/>
      </a:dk2>
      <a:lt2>
        <a:srgbClr val="C8C8B1"/>
      </a:lt2>
      <a:accent1>
        <a:srgbClr val="7A7A7A"/>
      </a:accent1>
      <a:accent2>
        <a:srgbClr val="F5C201"/>
      </a:accent2>
      <a:accent3>
        <a:srgbClr val="526DB0"/>
      </a:accent3>
      <a:accent4>
        <a:srgbClr val="989AAC"/>
      </a:accent4>
      <a:accent5>
        <a:srgbClr val="DC5924"/>
      </a:accent5>
      <a:accent6>
        <a:srgbClr val="B4B392"/>
      </a:accent6>
      <a:hlink>
        <a:srgbClr val="D1282E"/>
      </a:hlink>
      <a:folHlink>
        <a:srgbClr val="969696"/>
      </a:folHlink>
    </a:clrScheme>
    <a:fontScheme name="Grid">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font script="Geor" typeface="Sylfaen"/>
      </a:majorFont>
      <a:min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font script="Geor" typeface="Sylfaen"/>
      </a:minorFont>
    </a:fontScheme>
    <a:fmtScheme name="Grid">
      <a:fillStyleLst>
        <a:solidFill>
          <a:schemeClr val="phClr"/>
        </a:solidFill>
        <a:solidFill>
          <a:schemeClr val="phClr">
            <a:tint val="50000"/>
          </a:schemeClr>
        </a:solidFill>
        <a:gradFill rotWithShape="1">
          <a:gsLst>
            <a:gs pos="0">
              <a:schemeClr val="phClr"/>
            </a:gs>
            <a:gs pos="90000">
              <a:schemeClr val="phClr">
                <a:shade val="100000"/>
              </a:schemeClr>
            </a:gs>
            <a:gs pos="100000">
              <a:schemeClr val="phClr">
                <a:shade val="85000"/>
              </a:schemeClr>
            </a:gs>
          </a:gsLst>
          <a:path path="circle">
            <a:fillToRect l="100000" t="100000" r="100000" b="100000"/>
          </a:path>
        </a:gra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effectStyle>
        <a:effectStyle>
          <a:effectLst>
            <a:outerShdw blurRad="31750" dist="25400" dir="5400000" rotWithShape="0">
              <a:srgbClr val="000000">
                <a:alpha val="50000"/>
              </a:srgbClr>
            </a:outerShdw>
          </a:effectLst>
        </a:effectStyle>
        <a:effectStyle>
          <a:effectLst>
            <a:outerShdw blurRad="38100" dist="25400" dir="5400000" rotWithShape="0">
              <a:srgbClr val="000000">
                <a:alpha val="45000"/>
              </a:srgbClr>
            </a:outerShdw>
          </a:effectLst>
          <a:scene3d>
            <a:camera prst="orthographicFront">
              <a:rot lat="0" lon="0" rev="0"/>
            </a:camera>
            <a:lightRig rig="brightRoom" dir="t"/>
          </a:scene3d>
          <a:sp3d extrusionH="12700" contourW="25400" prstMaterial="flat">
            <a:bevelT w="63500" h="152400" prst="angle"/>
            <a:contourClr>
              <a:schemeClr val="phClr">
                <a:shade val="30000"/>
              </a:schemeClr>
            </a:contourClr>
          </a:sp3d>
        </a:effectStyle>
      </a:effectStyleLst>
      <a:bgFillStyleLst>
        <a:solidFill>
          <a:schemeClr val="phClr"/>
        </a:solidFill>
        <a:solidFill>
          <a:schemeClr val="phClr">
            <a:tint val="90000"/>
            <a:shade val="93000"/>
            <a:satMod val="150000"/>
          </a:schemeClr>
        </a:solidFill>
        <a:blipFill rotWithShape="1">
          <a:blip xmlns:r="http://schemas.openxmlformats.org/officeDocument/2006/relationships" r:embed="rId1">
            <a:duotone>
              <a:schemeClr val="phClr">
                <a:tint val="95000"/>
              </a:schemeClr>
              <a:schemeClr val="phClr">
                <a:shade val="93000"/>
                <a:satMod val="110000"/>
              </a:schemeClr>
            </a:duotone>
          </a:blip>
          <a:tile tx="0" ty="0" sx="100000" sy="10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Grid</Template>
  <TotalTime>4203</TotalTime>
  <Words>1681</Words>
  <Application>Microsoft Office PowerPoint</Application>
  <PresentationFormat>On-screen Show (4:3)</PresentationFormat>
  <Paragraphs>232</Paragraphs>
  <Slides>26</Slides>
  <Notes>19</Notes>
  <HiddenSlides>0</HiddenSlides>
  <MMClips>0</MMClips>
  <ScaleCrop>false</ScaleCrop>
  <HeadingPairs>
    <vt:vector size="4" baseType="variant">
      <vt:variant>
        <vt:lpstr>Theme</vt:lpstr>
      </vt:variant>
      <vt:variant>
        <vt:i4>1</vt:i4>
      </vt:variant>
      <vt:variant>
        <vt:lpstr>Slide Titles</vt:lpstr>
      </vt:variant>
      <vt:variant>
        <vt:i4>26</vt:i4>
      </vt:variant>
    </vt:vector>
  </HeadingPairs>
  <TitlesOfParts>
    <vt:vector size="27" baseType="lpstr">
      <vt:lpstr>Grid</vt:lpstr>
      <vt:lpstr>Dosage forms used for medications at anazaohealth</vt:lpstr>
      <vt:lpstr>objectives</vt:lpstr>
      <vt:lpstr>PREVIEW</vt:lpstr>
      <vt:lpstr>Introduction &amp; Problem Statement</vt:lpstr>
      <vt:lpstr>creams</vt:lpstr>
      <vt:lpstr>creams</vt:lpstr>
      <vt:lpstr>Testosterone cream</vt:lpstr>
      <vt:lpstr>Testosterone compounding</vt:lpstr>
      <vt:lpstr>Drug physical property chart</vt:lpstr>
      <vt:lpstr>Pcca transdermal Bases</vt:lpstr>
      <vt:lpstr>Pcca transdermal Bases</vt:lpstr>
      <vt:lpstr>cream Medication list</vt:lpstr>
      <vt:lpstr>gels</vt:lpstr>
      <vt:lpstr>gels</vt:lpstr>
      <vt:lpstr>Gel Bases</vt:lpstr>
      <vt:lpstr>Rapid dissolve tablets</vt:lpstr>
      <vt:lpstr>Sublingual tablets</vt:lpstr>
      <vt:lpstr>Sublingual tablets</vt:lpstr>
      <vt:lpstr>Capsules SR</vt:lpstr>
      <vt:lpstr>Capsules SR</vt:lpstr>
      <vt:lpstr>Capsules SR Absorption</vt:lpstr>
      <vt:lpstr>troches</vt:lpstr>
      <vt:lpstr>troches</vt:lpstr>
      <vt:lpstr>summary</vt:lpstr>
      <vt:lpstr>Future student presentations</vt:lpstr>
      <vt:lpstr>Resources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Anticoagulation in long-term care facilities</dc:title>
  <dc:creator>Cameron</dc:creator>
  <cp:lastModifiedBy>William Miller</cp:lastModifiedBy>
  <cp:revision>319</cp:revision>
  <dcterms:created xsi:type="dcterms:W3CDTF">2013-12-06T02:57:39Z</dcterms:created>
  <dcterms:modified xsi:type="dcterms:W3CDTF">2014-04-23T15:11:47Z</dcterms:modified>
</cp:coreProperties>
</file>